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1"/>
  </p:notesMasterIdLst>
  <p:handoutMasterIdLst>
    <p:handoutMasterId r:id="rId12"/>
  </p:handoutMasterIdLst>
  <p:sldIdLst>
    <p:sldId id="303" r:id="rId2"/>
    <p:sldId id="1211" r:id="rId3"/>
    <p:sldId id="1219" r:id="rId4"/>
    <p:sldId id="1217" r:id="rId5"/>
    <p:sldId id="1218" r:id="rId6"/>
    <p:sldId id="1220" r:id="rId7"/>
    <p:sldId id="704" r:id="rId8"/>
    <p:sldId id="1207" r:id="rId9"/>
    <p:sldId id="1216" r:id="rId1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6D254"/>
    <a:srgbClr val="0000FF"/>
    <a:srgbClr val="FF3300"/>
    <a:srgbClr val="72AF2F"/>
    <a:srgbClr val="0066FF"/>
    <a:srgbClr val="FFFFCC"/>
    <a:srgbClr val="C1E442"/>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95" autoAdjust="0"/>
    <p:restoredTop sz="97931" autoAdjust="0"/>
  </p:normalViewPr>
  <p:slideViewPr>
    <p:cSldViewPr snapToGrid="0">
      <p:cViewPr varScale="1">
        <p:scale>
          <a:sx n="98" d="100"/>
          <a:sy n="98" d="100"/>
        </p:scale>
        <p:origin x="86" y="3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2/17/2023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2/17/2023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US" sz="1100" b="1" kern="1200" spc="300" dirty="0">
                <a:solidFill>
                  <a:schemeClr val="tx1"/>
                </a:solidFill>
                <a:latin typeface="Arial" panose="020B0604020202020204" pitchFamily="34" charset="0"/>
                <a:ea typeface="+mn-ea"/>
                <a:cs typeface="Arial" panose="020B0604020202020204" pitchFamily="34" charset="0"/>
              </a:rPr>
              <a:t>SA5#147, Athens, Greece, 27th February - 3rd March 2023</a:t>
            </a: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22</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US" altLang="zh-CN" sz="4800" b="1" dirty="0"/>
              <a:t>Rel-18 Management Features </a:t>
            </a:r>
            <a:br>
              <a:rPr lang="en-GB" sz="4800" b="1" i="1" dirty="0"/>
            </a:br>
            <a:r>
              <a:rPr lang="fr-FR" sz="2400" dirty="0">
                <a:latin typeface="Arial" pitchFamily="34" charset="0"/>
              </a:rPr>
              <a:t>SA5#147, </a:t>
            </a:r>
            <a:r>
              <a:rPr lang="en-US" sz="2400" dirty="0">
                <a:latin typeface="Arial" pitchFamily="34" charset="0"/>
              </a:rPr>
              <a:t>Athens, Greece, 27th February - 3rd March 2023</a:t>
            </a:r>
            <a:br>
              <a:rPr lang="fr-FR" sz="2400" dirty="0">
                <a:latin typeface="Arial" pitchFamily="34" charset="0"/>
              </a:rPr>
            </a:br>
            <a:r>
              <a:rPr lang="fr-FR" sz="2400" dirty="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US" altLang="en-US" sz="2667" dirty="0"/>
              <a:t>3GPP SA5 VC(Huawei) as m</a:t>
            </a:r>
            <a:r>
              <a:rPr lang="en-US" altLang="zh-CN" sz="2400" dirty="0">
                <a:latin typeface="Arial" charset="0"/>
              </a:rPr>
              <a:t>oderator</a:t>
            </a:r>
            <a:endParaRPr lang="en-US" altLang="en-US" sz="2400" dirty="0">
              <a:latin typeface="Arial"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E97DFB-BACD-46BB-85E6-91D489F92336}"/>
              </a:ext>
            </a:extLst>
          </p:cNvPr>
          <p:cNvSpPr>
            <a:spLocks noGrp="1"/>
          </p:cNvSpPr>
          <p:nvPr>
            <p:ph type="title"/>
          </p:nvPr>
        </p:nvSpPr>
        <p:spPr/>
        <p:txBody>
          <a:bodyPr/>
          <a:lstStyle/>
          <a:p>
            <a:r>
              <a:rPr lang="en-US" altLang="zh-CN" dirty="0"/>
              <a:t>Objectives of this contribution</a:t>
            </a:r>
            <a:endParaRPr lang="zh-CN" altLang="en-US" dirty="0"/>
          </a:p>
        </p:txBody>
      </p:sp>
      <p:sp>
        <p:nvSpPr>
          <p:cNvPr id="3" name="内容占位符 2">
            <a:extLst>
              <a:ext uri="{FF2B5EF4-FFF2-40B4-BE49-F238E27FC236}">
                <a16:creationId xmlns:a16="http://schemas.microsoft.com/office/drawing/2014/main" id="{0A14D328-0359-4027-B23D-D7ADF7D967CC}"/>
              </a:ext>
            </a:extLst>
          </p:cNvPr>
          <p:cNvSpPr>
            <a:spLocks noGrp="1"/>
          </p:cNvSpPr>
          <p:nvPr>
            <p:ph idx="1"/>
          </p:nvPr>
        </p:nvSpPr>
        <p:spPr/>
        <p:txBody>
          <a:bodyPr/>
          <a:lstStyle/>
          <a:p>
            <a:r>
              <a:rPr lang="en-US" altLang="zh-CN" sz="2400" dirty="0"/>
              <a:t>S5-216551 Discussion on structuring Rel-18 work in SA5 was endorsed with the following limitation of max 20 WI/SI </a:t>
            </a:r>
          </a:p>
          <a:p>
            <a:pPr lvl="1"/>
            <a:r>
              <a:rPr lang="en-US" altLang="zh-CN" sz="1900" dirty="0"/>
              <a:t>c)	Consider limiting the number of WI and SI in SA5 at each release. For Rel-18, an indicative limit of max. 20 WI / SI totally is proposed. </a:t>
            </a:r>
          </a:p>
          <a:p>
            <a:r>
              <a:rPr lang="en-US" altLang="zh-CN" sz="2400" dirty="0"/>
              <a:t>S5-231046 Rel-18 WISI analysis proposal provides the analysis based on the existing WI and SI.</a:t>
            </a:r>
          </a:p>
          <a:p>
            <a:r>
              <a:rPr lang="en-US" altLang="zh-CN" sz="2400" dirty="0"/>
              <a:t>S5-231006 </a:t>
            </a:r>
          </a:p>
          <a:p>
            <a:pPr lvl="1"/>
            <a:r>
              <a:rPr lang="en-US" altLang="zh-CN" sz="1900" dirty="0"/>
              <a:t>Page 4 </a:t>
            </a:r>
            <a:r>
              <a:rPr lang="zh-CN" altLang="en-US" sz="1900" dirty="0"/>
              <a:t>“</a:t>
            </a:r>
            <a:r>
              <a:rPr lang="en-US" altLang="zh-CN" sz="2000" dirty="0"/>
              <a:t>Overview of Rel-18 SA5 OAM ongoing WIs/Sis</a:t>
            </a:r>
            <a:r>
              <a:rPr lang="zh-CN" altLang="en-US" sz="2000" dirty="0"/>
              <a:t>”</a:t>
            </a:r>
            <a:endParaRPr lang="en-US" altLang="zh-CN" sz="1900" dirty="0"/>
          </a:p>
          <a:p>
            <a:pPr lvl="1"/>
            <a:r>
              <a:rPr lang="en-US" altLang="zh-CN" sz="1900" dirty="0"/>
              <a:t>page 9 “List of submitted Rel-18 </a:t>
            </a:r>
            <a:r>
              <a:rPr lang="en-US" altLang="zh-CN" sz="1900" dirty="0" err="1"/>
              <a:t>Wis</a:t>
            </a:r>
            <a:r>
              <a:rPr lang="en-US" altLang="zh-CN" sz="1900" dirty="0"/>
              <a:t>”</a:t>
            </a:r>
          </a:p>
          <a:p>
            <a:endParaRPr lang="en-US" altLang="zh-CN" sz="2400" dirty="0"/>
          </a:p>
          <a:p>
            <a:r>
              <a:rPr lang="en-US" altLang="zh-CN" sz="2400" dirty="0"/>
              <a:t>This contribution gives a try to provide options for the potential </a:t>
            </a:r>
            <a:r>
              <a:rPr lang="en-US" altLang="zh-CN" sz="2400" dirty="0" err="1"/>
              <a:t>WIs.</a:t>
            </a:r>
            <a:r>
              <a:rPr lang="en-US" altLang="zh-CN" sz="2400" dirty="0"/>
              <a:t> </a:t>
            </a:r>
            <a:endParaRPr lang="zh-CN" altLang="en-US" sz="2400" dirty="0"/>
          </a:p>
        </p:txBody>
      </p:sp>
    </p:spTree>
    <p:extLst>
      <p:ext uri="{BB962C8B-B14F-4D97-AF65-F5344CB8AC3E}">
        <p14:creationId xmlns:p14="http://schemas.microsoft.com/office/powerpoint/2010/main" val="346869120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5E95A3-4417-438F-8BCD-2AE74A49DC2D}"/>
              </a:ext>
            </a:extLst>
          </p:cNvPr>
          <p:cNvSpPr>
            <a:spLocks noGrp="1"/>
          </p:cNvSpPr>
          <p:nvPr>
            <p:ph type="title"/>
          </p:nvPr>
        </p:nvSpPr>
        <p:spPr/>
        <p:txBody>
          <a:bodyPr/>
          <a:lstStyle/>
          <a:p>
            <a:r>
              <a:rPr lang="en-US" altLang="zh-CN" sz="3600" dirty="0"/>
              <a:t>Existing Rel-18 WI and WI proposals in SA5#146Bis-e</a:t>
            </a:r>
            <a:endParaRPr lang="zh-CN" altLang="en-US" sz="3600" dirty="0"/>
          </a:p>
        </p:txBody>
      </p:sp>
      <p:graphicFrame>
        <p:nvGraphicFramePr>
          <p:cNvPr id="4" name="表格 3">
            <a:extLst>
              <a:ext uri="{FF2B5EF4-FFF2-40B4-BE49-F238E27FC236}">
                <a16:creationId xmlns:a16="http://schemas.microsoft.com/office/drawing/2014/main" id="{256D926A-F068-461F-81AF-C8689F68A42F}"/>
              </a:ext>
            </a:extLst>
          </p:cNvPr>
          <p:cNvGraphicFramePr>
            <a:graphicFrameLocks noGrp="1"/>
          </p:cNvGraphicFramePr>
          <p:nvPr>
            <p:extLst>
              <p:ext uri="{D42A27DB-BD31-4B8C-83A1-F6EECF244321}">
                <p14:modId xmlns:p14="http://schemas.microsoft.com/office/powerpoint/2010/main" val="1795751293"/>
              </p:ext>
            </p:extLst>
          </p:nvPr>
        </p:nvGraphicFramePr>
        <p:xfrm>
          <a:off x="113211" y="1558499"/>
          <a:ext cx="4650378" cy="4617720"/>
        </p:xfrm>
        <a:graphic>
          <a:graphicData uri="http://schemas.openxmlformats.org/drawingml/2006/table">
            <a:tbl>
              <a:tblPr>
                <a:tableStyleId>{5C22544A-7EE6-4342-B048-85BDC9FD1C3A}</a:tableStyleId>
              </a:tblPr>
              <a:tblGrid>
                <a:gridCol w="255942">
                  <a:extLst>
                    <a:ext uri="{9D8B030D-6E8A-4147-A177-3AD203B41FA5}">
                      <a16:colId xmlns:a16="http://schemas.microsoft.com/office/drawing/2014/main" val="20000"/>
                    </a:ext>
                  </a:extLst>
                </a:gridCol>
                <a:gridCol w="1947021">
                  <a:extLst>
                    <a:ext uri="{9D8B030D-6E8A-4147-A177-3AD203B41FA5}">
                      <a16:colId xmlns:a16="http://schemas.microsoft.com/office/drawing/2014/main" val="20001"/>
                    </a:ext>
                  </a:extLst>
                </a:gridCol>
                <a:gridCol w="852397">
                  <a:extLst>
                    <a:ext uri="{9D8B030D-6E8A-4147-A177-3AD203B41FA5}">
                      <a16:colId xmlns:a16="http://schemas.microsoft.com/office/drawing/2014/main" val="20002"/>
                    </a:ext>
                  </a:extLst>
                </a:gridCol>
                <a:gridCol w="883928">
                  <a:extLst>
                    <a:ext uri="{9D8B030D-6E8A-4147-A177-3AD203B41FA5}">
                      <a16:colId xmlns:a16="http://schemas.microsoft.com/office/drawing/2014/main" val="20003"/>
                    </a:ext>
                  </a:extLst>
                </a:gridCol>
                <a:gridCol w="711090">
                  <a:extLst>
                    <a:ext uri="{9D8B030D-6E8A-4147-A177-3AD203B41FA5}">
                      <a16:colId xmlns:a16="http://schemas.microsoft.com/office/drawing/2014/main" val="20004"/>
                    </a:ext>
                  </a:extLst>
                </a:gridCol>
              </a:tblGrid>
              <a:tr h="300614">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9890">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29181">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29181">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Enhancement of Management Data Analytics phase 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Intel, NEC</a:t>
                      </a:r>
                      <a:endParaRPr lang="en-US" altLang="zh-CN" sz="90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eMDAS_Ph2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Arial" panose="020B0604020202020204" pitchFamily="34" charset="0"/>
                          <a:ea typeface="+mn-ea"/>
                          <a:cs typeface="Arial" panose="020B0604020202020204" pitchFamily="34" charset="0"/>
                        </a:rPr>
                        <a:t>SP-220981</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2031">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AI/ML management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AIML_MGMT</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900" dirty="0">
                          <a:solidFill>
                            <a:srgbClr val="0000FF"/>
                          </a:solidFill>
                          <a:effectLst/>
                          <a:latin typeface="Arial" panose="020B0604020202020204" pitchFamily="34" charset="0"/>
                          <a:cs typeface="Arial" panose="020B0604020202020204" pitchFamily="34" charset="0"/>
                        </a:rPr>
                        <a:t>S5-231199</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331931682"/>
                  </a:ext>
                </a:extLst>
              </a:tr>
              <a:tr h="336331">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Intent driven Management Service for mobile network phase 2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rPr>
                        <a:t>Huawei, Ericsson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IDMS_MN_ph2</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latin typeface="Arial" panose="020B0604020202020204" pitchFamily="34" charset="0"/>
                          <a:ea typeface="+mn-ea"/>
                          <a:cs typeface="Arial" panose="020B0604020202020204" pitchFamily="34" charset="0"/>
                        </a:rPr>
                        <a:t>S5-231200</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3136993175"/>
                  </a:ext>
                </a:extLst>
              </a:tr>
              <a:tr h="139890">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22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22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22918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highlight>
                            <a:srgbClr val="C6D254"/>
                          </a:highligh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highlight>
                          <a:srgbClr val="C6D254"/>
                        </a:highligh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22918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Telecom, Intel</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229181">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33</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22918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229181">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35</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a:t>
                      </a:r>
                      <a:r>
                        <a:rPr lang="en-US" altLang="zh-CN" sz="900" kern="1200">
                          <a:solidFill>
                            <a:schemeClr val="tx1"/>
                          </a:solidFill>
                          <a:effectLst/>
                          <a:latin typeface="Arial" panose="020B0604020202020204" pitchFamily="34" charset="0"/>
                          <a:ea typeface="+mn-ea"/>
                          <a:cs typeface="Arial" panose="020B0604020202020204" pitchFamily="34" charset="0"/>
                        </a:rPr>
                        <a:t>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Samsung</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229181">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36</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Arial" panose="020B0604020202020204" pitchFamily="34" charset="0"/>
                          <a:cs typeface="Arial" panose="020B0604020202020204" pitchFamily="34" charset="0"/>
                        </a:rPr>
                        <a:t>New WID on methodology for deprecation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OAM_MetDep</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22031">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37</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Management of Trace/MDT phase 2</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Nokia</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5GMDT_Ph2</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SP-221163</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569424132"/>
                  </a:ext>
                </a:extLst>
              </a:tr>
              <a:tr h="139890">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229181">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38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5" name="矩形 4">
            <a:extLst>
              <a:ext uri="{FF2B5EF4-FFF2-40B4-BE49-F238E27FC236}">
                <a16:creationId xmlns:a16="http://schemas.microsoft.com/office/drawing/2014/main" id="{31C8F1FC-2467-480C-814D-A3D154331BF2}"/>
              </a:ext>
            </a:extLst>
          </p:cNvPr>
          <p:cNvSpPr/>
          <p:nvPr/>
        </p:nvSpPr>
        <p:spPr>
          <a:xfrm>
            <a:off x="4920344" y="1371600"/>
            <a:ext cx="6952160" cy="4847481"/>
          </a:xfrm>
          <a:prstGeom prst="rect">
            <a:avLst/>
          </a:prstGeom>
          <a:solidFill>
            <a:schemeClr val="bg1"/>
          </a:solidFill>
        </p:spPr>
        <p:txBody>
          <a:bodyPr wrap="square">
            <a:spAutoFit/>
          </a:bodyPr>
          <a:lstStyle/>
          <a:p>
            <a:pPr lvl="0"/>
            <a:r>
              <a:rPr lang="en-US" altLang="zh-CN" sz="1200" b="1" dirty="0">
                <a:solidFill>
                  <a:prstClr val="black"/>
                </a:solidFill>
                <a:latin typeface="+mn-lt"/>
              </a:rPr>
              <a:t>The following new </a:t>
            </a:r>
            <a:r>
              <a:rPr lang="en-US" altLang="zh-CN" sz="1200" b="1" dirty="0">
                <a:solidFill>
                  <a:srgbClr val="FF0000"/>
                </a:solidFill>
                <a:latin typeface="+mn-lt"/>
              </a:rPr>
              <a:t>14 </a:t>
            </a:r>
            <a:r>
              <a:rPr lang="en-US" altLang="zh-CN" sz="1200" b="1" dirty="0">
                <a:solidFill>
                  <a:prstClr val="black"/>
                </a:solidFill>
                <a:latin typeface="+mn-lt"/>
              </a:rPr>
              <a:t>WI/SI proposals </a:t>
            </a:r>
            <a:r>
              <a:rPr lang="en-US" altLang="zh-CN" sz="1200" b="1" dirty="0">
                <a:solidFill>
                  <a:prstClr val="black"/>
                </a:solidFill>
                <a:highlight>
                  <a:srgbClr val="C0C0C0"/>
                </a:highlight>
                <a:latin typeface="+mn-lt"/>
              </a:rPr>
              <a:t>(grey highlighted are not included)</a:t>
            </a:r>
            <a:r>
              <a:rPr lang="en-US" altLang="zh-CN" sz="1200" b="1" dirty="0">
                <a:solidFill>
                  <a:prstClr val="black"/>
                </a:solidFill>
                <a:latin typeface="+mn-lt"/>
              </a:rPr>
              <a:t> are submitted in SA5#146Bis-e: </a:t>
            </a:r>
          </a:p>
          <a:p>
            <a:pPr lvl="0"/>
            <a:endParaRPr lang="en-US" altLang="zh-CN" sz="1100" dirty="0">
              <a:solidFill>
                <a:prstClr val="black"/>
              </a:solidFill>
              <a:latin typeface="+mn-lt"/>
            </a:endParaRPr>
          </a:p>
          <a:p>
            <a:r>
              <a:rPr lang="en-US" altLang="zh-CN" sz="1200" b="1" dirty="0">
                <a:latin typeface="+mn-lt"/>
              </a:rPr>
              <a:t>Intelligence and Automation email thread TITLE list: (5)</a:t>
            </a:r>
            <a:endParaRPr lang="zh-CN" altLang="zh-CN" sz="1200" dirty="0">
              <a:latin typeface="+mn-lt"/>
            </a:endParaRPr>
          </a:p>
          <a:p>
            <a:r>
              <a:rPr lang="en-US" altLang="zh-CN" sz="1200" dirty="0">
                <a:highlight>
                  <a:srgbClr val="C0C0C0"/>
                </a:highlight>
                <a:latin typeface="+mn-lt"/>
              </a:rPr>
              <a:t> 6.2.1-IA, GROUP#1 (S5-231016/S5-231022) New WID on intent-driven management</a:t>
            </a:r>
            <a:endParaRPr lang="zh-CN" altLang="zh-CN" sz="1200" dirty="0">
              <a:highlight>
                <a:srgbClr val="C0C0C0"/>
              </a:highlight>
              <a:latin typeface="+mn-lt"/>
            </a:endParaRPr>
          </a:p>
          <a:p>
            <a:r>
              <a:rPr lang="en-US" altLang="zh-CN" sz="1200" dirty="0">
                <a:highlight>
                  <a:srgbClr val="C0C0C0"/>
                </a:highlight>
                <a:latin typeface="+mn-lt"/>
              </a:rPr>
              <a:t> 6.2.1-IA, GROUP#2 (S5-231023/S5-231140/S5-231142) New WID AI/ML management</a:t>
            </a:r>
            <a:endParaRPr lang="zh-CN" altLang="zh-CN" sz="1200" dirty="0">
              <a:highlight>
                <a:srgbClr val="C0C0C0"/>
              </a:highlight>
              <a:latin typeface="+mn-lt"/>
            </a:endParaRPr>
          </a:p>
          <a:p>
            <a:r>
              <a:rPr lang="en-US" altLang="zh-CN" sz="1200" dirty="0">
                <a:highlight>
                  <a:srgbClr val="C6D254"/>
                </a:highlight>
                <a:latin typeface="+mn-lt"/>
              </a:rPr>
              <a:t> 6.2.1-IA, S5-231029 New WID on measurement data collection to support RAN intelligence </a:t>
            </a:r>
            <a:endParaRPr lang="zh-CN" altLang="zh-CN" sz="1200" dirty="0">
              <a:highlight>
                <a:srgbClr val="C6D254"/>
              </a:highlight>
              <a:latin typeface="+mn-lt"/>
            </a:endParaRPr>
          </a:p>
          <a:p>
            <a:r>
              <a:rPr lang="en-US" altLang="zh-CN" sz="1200" dirty="0">
                <a:latin typeface="+mn-lt"/>
              </a:rPr>
              <a:t> 6.2.1-IA, S5-231089 New WID on autonomous network levels phase 2</a:t>
            </a:r>
            <a:endParaRPr lang="zh-CN" altLang="zh-CN" sz="1200" dirty="0">
              <a:latin typeface="+mn-lt"/>
            </a:endParaRPr>
          </a:p>
          <a:p>
            <a:r>
              <a:rPr lang="en-US" altLang="zh-CN" sz="1200" dirty="0">
                <a:highlight>
                  <a:srgbClr val="C6D254"/>
                </a:highlight>
                <a:latin typeface="+mn-lt"/>
              </a:rPr>
              <a:t> 6.2.1-IA, S5-231090 New Rel-18 WID on Enhancement of the Management Aspects related to NWDAF</a:t>
            </a:r>
          </a:p>
          <a:p>
            <a:endParaRPr lang="en-US" altLang="zh-CN" sz="1100" dirty="0">
              <a:solidFill>
                <a:prstClr val="black"/>
              </a:solidFill>
              <a:latin typeface="+mn-lt"/>
            </a:endParaRPr>
          </a:p>
          <a:p>
            <a:r>
              <a:rPr lang="en-US" altLang="zh-CN" sz="1200" b="1" dirty="0">
                <a:latin typeface="+mn-lt"/>
              </a:rPr>
              <a:t>Management Architecture and Mechanisms email thread TITLE list: (9)</a:t>
            </a:r>
            <a:endParaRPr lang="zh-CN" altLang="zh-CN" sz="1200" dirty="0">
              <a:latin typeface="+mn-lt"/>
            </a:endParaRPr>
          </a:p>
          <a:p>
            <a:r>
              <a:rPr lang="en-US" altLang="zh-CN" sz="1200" dirty="0">
                <a:latin typeface="+mn-lt"/>
              </a:rPr>
              <a:t> 6.2.2-MAM, GROUP#1 (S5-231021/S5-231047) New WID on enhance SBMA </a:t>
            </a:r>
            <a:endParaRPr lang="zh-CN" altLang="zh-CN" sz="1200" dirty="0">
              <a:latin typeface="+mn-lt"/>
            </a:endParaRPr>
          </a:p>
          <a:p>
            <a:r>
              <a:rPr lang="en-US" altLang="zh-CN" sz="1200" dirty="0">
                <a:latin typeface="+mn-lt"/>
              </a:rPr>
              <a:t> </a:t>
            </a:r>
            <a:r>
              <a:rPr lang="en-US" altLang="zh-CN" sz="1200" dirty="0">
                <a:highlight>
                  <a:srgbClr val="C0C0C0"/>
                </a:highlight>
                <a:latin typeface="+mn-lt"/>
              </a:rPr>
              <a:t>6.2.2-MAM, GROUP#2 (S5-231049/S5-231050) Updated WID on enhanced edge computing management</a:t>
            </a:r>
            <a:endParaRPr lang="zh-CN" altLang="zh-CN" sz="1200" dirty="0">
              <a:highlight>
                <a:srgbClr val="C0C0C0"/>
              </a:highlight>
              <a:latin typeface="+mn-lt"/>
            </a:endParaRPr>
          </a:p>
          <a:p>
            <a:r>
              <a:rPr lang="en-US" altLang="zh-CN" sz="1200" dirty="0">
                <a:highlight>
                  <a:srgbClr val="C6D254"/>
                </a:highlight>
                <a:latin typeface="+mn-lt"/>
              </a:rPr>
              <a:t> 6.2.2-MAM, GROUP#3 (S5-231080/S5-231079) New WID on Management Aspects of NTN Enhancement </a:t>
            </a:r>
            <a:endParaRPr lang="zh-CN" altLang="zh-CN" sz="1200" dirty="0">
              <a:highlight>
                <a:srgbClr val="C6D254"/>
              </a:highlight>
              <a:latin typeface="+mn-lt"/>
            </a:endParaRPr>
          </a:p>
          <a:p>
            <a:r>
              <a:rPr lang="en-US" altLang="zh-CN" sz="1200" dirty="0">
                <a:latin typeface="+mn-lt"/>
              </a:rPr>
              <a:t> 6.2.2-MAM, S5-231024 New WID on SBMA enabler enhancements</a:t>
            </a:r>
            <a:endParaRPr lang="zh-CN" altLang="zh-CN" sz="1200" dirty="0">
              <a:latin typeface="+mn-lt"/>
            </a:endParaRPr>
          </a:p>
          <a:p>
            <a:r>
              <a:rPr lang="en-US" altLang="zh-CN" sz="1200" dirty="0">
                <a:highlight>
                  <a:srgbClr val="C6D254"/>
                </a:highlight>
                <a:latin typeface="+mn-lt"/>
              </a:rPr>
              <a:t> 6.2.2-MAM, S5-231083 New WID on Management Aspect of 5GLAN</a:t>
            </a:r>
            <a:endParaRPr lang="zh-CN" altLang="zh-CN" sz="1200" dirty="0">
              <a:highlight>
                <a:srgbClr val="C6D254"/>
              </a:highlight>
              <a:latin typeface="+mn-lt"/>
            </a:endParaRPr>
          </a:p>
          <a:p>
            <a:r>
              <a:rPr lang="en-US" altLang="zh-CN" sz="1200" dirty="0">
                <a:highlight>
                  <a:srgbClr val="C6D254"/>
                </a:highlight>
                <a:latin typeface="+mn-lt"/>
              </a:rPr>
              <a:t> 6.2.2-MAM, S5-231107 New Rel-18 WID on Management Aspects of URLLC</a:t>
            </a:r>
            <a:endParaRPr lang="zh-CN" altLang="zh-CN" sz="1200" dirty="0">
              <a:highlight>
                <a:srgbClr val="C6D254"/>
              </a:highlight>
              <a:latin typeface="+mn-lt"/>
            </a:endParaRPr>
          </a:p>
          <a:p>
            <a:r>
              <a:rPr lang="en-US" altLang="zh-CN" sz="1200" dirty="0">
                <a:highlight>
                  <a:srgbClr val="C6D254"/>
                </a:highlight>
                <a:latin typeface="+mn-lt"/>
              </a:rPr>
              <a:t> 6.2.2-MAM, S5-231108 New Rel-18 WID on Management Aspects of 5G Network Sharing Phase2</a:t>
            </a:r>
            <a:endParaRPr lang="zh-CN" altLang="zh-CN" sz="1200" dirty="0">
              <a:highlight>
                <a:srgbClr val="C6D254"/>
              </a:highlight>
              <a:latin typeface="+mn-lt"/>
            </a:endParaRPr>
          </a:p>
          <a:p>
            <a:r>
              <a:rPr lang="en-US" altLang="zh-CN" sz="1200" dirty="0">
                <a:highlight>
                  <a:srgbClr val="C6D254"/>
                </a:highlight>
                <a:latin typeface="+mn-lt"/>
              </a:rPr>
              <a:t> 6.2.2-MAM, S5-231110 New WID on Management of cloud-native Virtualized Network Functions</a:t>
            </a:r>
            <a:endParaRPr lang="zh-CN" altLang="zh-CN" sz="1200" dirty="0">
              <a:highlight>
                <a:srgbClr val="C6D254"/>
              </a:highlight>
              <a:latin typeface="+mn-lt"/>
            </a:endParaRPr>
          </a:p>
          <a:p>
            <a:r>
              <a:rPr lang="en-US" altLang="zh-CN" sz="1200" dirty="0">
                <a:highlight>
                  <a:srgbClr val="C0C0C0"/>
                </a:highlight>
                <a:latin typeface="+mn-lt"/>
              </a:rPr>
              <a:t> 6.2.2-MAM, S5-231137 Updated Rel-18 WID Enhancement of Management of Trace/MDT phase 2</a:t>
            </a:r>
          </a:p>
          <a:p>
            <a:endParaRPr lang="en-US" altLang="zh-CN" sz="1100" dirty="0">
              <a:solidFill>
                <a:prstClr val="black"/>
              </a:solidFill>
              <a:latin typeface="+mn-lt"/>
            </a:endParaRPr>
          </a:p>
          <a:p>
            <a:r>
              <a:rPr lang="en-US" altLang="zh-CN" sz="1200" b="1" dirty="0">
                <a:latin typeface="+mn-lt"/>
              </a:rPr>
              <a:t>Support of New Services email thread TITLE list: (5) </a:t>
            </a:r>
            <a:endParaRPr lang="zh-CN" altLang="zh-CN" sz="1200" dirty="0">
              <a:latin typeface="+mn-lt"/>
            </a:endParaRPr>
          </a:p>
          <a:p>
            <a:r>
              <a:rPr lang="en-US" altLang="zh-CN" sz="1200" dirty="0">
                <a:highlight>
                  <a:srgbClr val="C0C0C0"/>
                </a:highlight>
                <a:latin typeface="+mn-lt"/>
              </a:rPr>
              <a:t> 6.2.3-SNS, GROUP#1 (S5-231010/S5-231011) Revised WID Rel-18 Work Item on 5G energy efficiency phase 2</a:t>
            </a:r>
            <a:endParaRPr lang="zh-CN" altLang="zh-CN" sz="1200" dirty="0">
              <a:highlight>
                <a:srgbClr val="C0C0C0"/>
              </a:highlight>
              <a:latin typeface="+mn-lt"/>
            </a:endParaRPr>
          </a:p>
          <a:p>
            <a:r>
              <a:rPr lang="en-US" altLang="zh-CN" sz="1200" dirty="0">
                <a:latin typeface="+mn-lt"/>
              </a:rPr>
              <a:t> 6.2.3-SNS, GROUP#2 (S5-231051/S5-231052) New WID on enhanced management of non-public networks</a:t>
            </a:r>
            <a:endParaRPr lang="zh-CN" altLang="zh-CN" sz="1200" dirty="0">
              <a:latin typeface="+mn-lt"/>
            </a:endParaRPr>
          </a:p>
          <a:p>
            <a:r>
              <a:rPr lang="en-US" altLang="zh-CN" sz="1200" dirty="0">
                <a:latin typeface="+mn-lt"/>
              </a:rPr>
              <a:t> 6.2.3-SNS, S5-231041 New SID on management aspects of Digital Twin Network</a:t>
            </a:r>
            <a:endParaRPr lang="zh-CN" altLang="zh-CN" sz="1200" dirty="0">
              <a:latin typeface="+mn-lt"/>
            </a:endParaRPr>
          </a:p>
          <a:p>
            <a:r>
              <a:rPr lang="en-US" altLang="zh-CN" sz="1200" dirty="0">
                <a:latin typeface="+mn-lt"/>
              </a:rPr>
              <a:t> 6.2.3-SNS, S5-231045 New WID on network slice management capability exposure</a:t>
            </a:r>
            <a:endParaRPr lang="zh-CN" altLang="zh-CN" sz="1200" dirty="0">
              <a:latin typeface="+mn-lt"/>
            </a:endParaRPr>
          </a:p>
          <a:p>
            <a:r>
              <a:rPr lang="en-US" altLang="zh-CN" sz="1200" dirty="0">
                <a:latin typeface="+mn-lt"/>
              </a:rPr>
              <a:t> 6.2.3-SNS, S5-231091 New Work Item on Network and Service Operations for Energy Utilities</a:t>
            </a:r>
            <a:endParaRPr lang="en-US" altLang="zh-CN" sz="1100" dirty="0">
              <a:solidFill>
                <a:prstClr val="black"/>
              </a:solidFill>
              <a:latin typeface="+mn-lt"/>
            </a:endParaRPr>
          </a:p>
        </p:txBody>
      </p:sp>
      <p:sp>
        <p:nvSpPr>
          <p:cNvPr id="7" name="矩形 6">
            <a:extLst>
              <a:ext uri="{FF2B5EF4-FFF2-40B4-BE49-F238E27FC236}">
                <a16:creationId xmlns:a16="http://schemas.microsoft.com/office/drawing/2014/main" id="{B7B457E9-BE2B-4BF4-A810-90E70F250D5A}"/>
              </a:ext>
            </a:extLst>
          </p:cNvPr>
          <p:cNvSpPr/>
          <p:nvPr/>
        </p:nvSpPr>
        <p:spPr>
          <a:xfrm>
            <a:off x="0" y="1281500"/>
            <a:ext cx="4381199" cy="276999"/>
          </a:xfrm>
          <a:prstGeom prst="rect">
            <a:avLst/>
          </a:prstGeom>
        </p:spPr>
        <p:txBody>
          <a:bodyPr wrap="none">
            <a:spAutoFit/>
          </a:bodyPr>
          <a:lstStyle/>
          <a:p>
            <a:pPr lvl="0"/>
            <a:r>
              <a:rPr lang="en-US" altLang="zh-CN" sz="1200" b="1" dirty="0">
                <a:solidFill>
                  <a:prstClr val="black"/>
                </a:solidFill>
                <a:latin typeface="Calibri"/>
              </a:rPr>
              <a:t>There are altogether 14 Rel-18 WIs, </a:t>
            </a:r>
            <a:r>
              <a:rPr lang="en-US" altLang="zh-CN" sz="1200" b="1" dirty="0">
                <a:solidFill>
                  <a:srgbClr val="FF0000"/>
                </a:solidFill>
                <a:latin typeface="Calibri"/>
              </a:rPr>
              <a:t>13 ongoing WIs</a:t>
            </a:r>
            <a:r>
              <a:rPr lang="en-US" altLang="zh-CN" sz="1200" b="1" dirty="0">
                <a:solidFill>
                  <a:prstClr val="black"/>
                </a:solidFill>
                <a:latin typeface="Calibri"/>
              </a:rPr>
              <a:t>, 1 finished WI</a:t>
            </a:r>
          </a:p>
        </p:txBody>
      </p:sp>
    </p:spTree>
    <p:extLst>
      <p:ext uri="{BB962C8B-B14F-4D97-AF65-F5344CB8AC3E}">
        <p14:creationId xmlns:p14="http://schemas.microsoft.com/office/powerpoint/2010/main" val="393663473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79950AB3-540B-43E8-B769-6B2AF9C3F422}"/>
              </a:ext>
            </a:extLst>
          </p:cNvPr>
          <p:cNvSpPr>
            <a:spLocks noGrp="1"/>
          </p:cNvSpPr>
          <p:nvPr>
            <p:ph type="title"/>
          </p:nvPr>
        </p:nvSpPr>
        <p:spPr>
          <a:xfrm>
            <a:off x="120651" y="0"/>
            <a:ext cx="9759950" cy="1016000"/>
          </a:xfrm>
        </p:spPr>
        <p:txBody>
          <a:bodyPr/>
          <a:lstStyle/>
          <a:p>
            <a:pPr algn="l"/>
            <a:r>
              <a:rPr lang="en-US" sz="2800" dirty="0"/>
              <a:t>Issue raised in SA5#146bis-e (NRM/PM)</a:t>
            </a:r>
          </a:p>
        </p:txBody>
      </p:sp>
      <p:sp>
        <p:nvSpPr>
          <p:cNvPr id="5" name="内容占位符 2">
            <a:extLst>
              <a:ext uri="{FF2B5EF4-FFF2-40B4-BE49-F238E27FC236}">
                <a16:creationId xmlns:a16="http://schemas.microsoft.com/office/drawing/2014/main" id="{3DD1F338-7A22-4D68-B2B9-97031E427000}"/>
              </a:ext>
            </a:extLst>
          </p:cNvPr>
          <p:cNvSpPr>
            <a:spLocks noGrp="1"/>
          </p:cNvSpPr>
          <p:nvPr>
            <p:ph idx="1"/>
          </p:nvPr>
        </p:nvSpPr>
        <p:spPr>
          <a:xfrm>
            <a:off x="120651" y="1454150"/>
            <a:ext cx="5591969" cy="4162879"/>
          </a:xfrm>
        </p:spPr>
        <p:txBody>
          <a:bodyPr/>
          <a:lstStyle/>
          <a:p>
            <a:r>
              <a:rPr lang="en-US" altLang="zh-CN" sz="1200" b="1" dirty="0"/>
              <a:t>Existing objectives for AdNRM_ph2 (SP-220351) Led by Nokia</a:t>
            </a:r>
          </a:p>
          <a:p>
            <a:pPr lvl="1"/>
            <a:r>
              <a:rPr lang="en-US" altLang="zh-CN" sz="1050" dirty="0"/>
              <a:t>• Enhance NRM to support features, including architecture enhancements for the support of 5G core System Enhancement, fill the gap of 5GC NRM, and enhancement for NR.</a:t>
            </a:r>
          </a:p>
          <a:p>
            <a:pPr lvl="1"/>
            <a:r>
              <a:rPr lang="en-US" altLang="zh-CN" sz="1050" dirty="0"/>
              <a:t>• Continue leftover of Rel17 NRM, including </a:t>
            </a:r>
            <a:r>
              <a:rPr lang="en-US" altLang="zh-CN" sz="1050" dirty="0" err="1"/>
              <a:t>NR_feMIMO</a:t>
            </a:r>
            <a:r>
              <a:rPr lang="en-US" altLang="zh-CN" sz="1050" dirty="0"/>
              <a:t> related attributes, stage 3 enhancement and generic NRM enhancement.</a:t>
            </a:r>
          </a:p>
          <a:p>
            <a:r>
              <a:rPr lang="en-US" altLang="zh-CN" sz="1200" b="1" dirty="0"/>
              <a:t>Existing objectives for ePM_KPI_5G_Ph2 (SP-220351) Led by Intel/China Telecom</a:t>
            </a:r>
          </a:p>
          <a:p>
            <a:pPr lvl="1"/>
            <a:r>
              <a:rPr lang="en-US" altLang="zh-CN" sz="1050" dirty="0"/>
              <a:t>1. To define the 5G performance measurements and KPIs for the following features:</a:t>
            </a:r>
          </a:p>
          <a:p>
            <a:pPr lvl="2"/>
            <a:r>
              <a:rPr lang="en-US" altLang="zh-CN" sz="1050" dirty="0"/>
              <a:t>- Further Enhancement on MIMO;</a:t>
            </a:r>
          </a:p>
          <a:p>
            <a:pPr lvl="2"/>
            <a:r>
              <a:rPr lang="en-US" altLang="zh-CN" sz="1050" dirty="0"/>
              <a:t>- Multi-carrier enhancements;</a:t>
            </a:r>
          </a:p>
          <a:p>
            <a:pPr lvl="2"/>
            <a:r>
              <a:rPr lang="en-US" altLang="zh-CN" sz="1050" dirty="0"/>
              <a:t>- NR small data transmissions in INACTIVE state;</a:t>
            </a:r>
          </a:p>
          <a:p>
            <a:pPr lvl="2"/>
            <a:r>
              <a:rPr lang="en-US" altLang="zh-CN" sz="1050" dirty="0"/>
              <a:t>- Enhancement to the 5GC </a:t>
            </a:r>
            <a:r>
              <a:rPr lang="en-US" altLang="zh-CN" sz="1050" dirty="0" err="1"/>
              <a:t>LoCation</a:t>
            </a:r>
            <a:r>
              <a:rPr lang="en-US" altLang="zh-CN" sz="1050" dirty="0"/>
              <a:t> Services;</a:t>
            </a:r>
          </a:p>
          <a:p>
            <a:pPr lvl="2"/>
            <a:r>
              <a:rPr lang="en-US" altLang="zh-CN" sz="1050" dirty="0"/>
              <a:t>- Access Traffic Steering, Switch and Splitting support in the 5G system architecture;</a:t>
            </a:r>
          </a:p>
          <a:p>
            <a:pPr lvl="2"/>
            <a:r>
              <a:rPr lang="en-US" altLang="zh-CN" sz="1050" dirty="0"/>
              <a:t>- Enhanced Service Enabler Architecture Layer for Verticals.</a:t>
            </a:r>
          </a:p>
          <a:p>
            <a:pPr lvl="1"/>
            <a:r>
              <a:rPr lang="en-US" altLang="zh-CN" sz="1050" dirty="0"/>
              <a:t>2. To define the 5G performance measurements and KPIs that are still missing for monitoring the features that have been covered by TS 28.552 and 28.554 in Rel-17; </a:t>
            </a:r>
          </a:p>
          <a:p>
            <a:pPr lvl="1"/>
            <a:r>
              <a:rPr lang="en-US" altLang="zh-CN" sz="1050" dirty="0"/>
              <a:t>3. To further enhance performance data streaming and specify GPB serialization format. </a:t>
            </a:r>
          </a:p>
          <a:p>
            <a:endParaRPr lang="zh-CN" altLang="en-US" sz="1200" dirty="0"/>
          </a:p>
        </p:txBody>
      </p:sp>
      <p:sp>
        <p:nvSpPr>
          <p:cNvPr id="6" name="矩形 5">
            <a:extLst>
              <a:ext uri="{FF2B5EF4-FFF2-40B4-BE49-F238E27FC236}">
                <a16:creationId xmlns:a16="http://schemas.microsoft.com/office/drawing/2014/main" id="{D2D5DECF-DA7B-4D32-B214-89F353BB8D46}"/>
              </a:ext>
            </a:extLst>
          </p:cNvPr>
          <p:cNvSpPr/>
          <p:nvPr/>
        </p:nvSpPr>
        <p:spPr>
          <a:xfrm>
            <a:off x="5888060" y="1454150"/>
            <a:ext cx="6096000" cy="4388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09585" lvl="0" indent="-609585">
              <a:spcBef>
                <a:spcPct val="20000"/>
              </a:spcBef>
              <a:buBlip>
                <a:blip r:embed="rId2"/>
              </a:buBlip>
            </a:pPr>
            <a:r>
              <a:rPr lang="en-US" altLang="zh-CN" sz="1200" b="1" dirty="0">
                <a:latin typeface="+mn-lt"/>
                <a:cs typeface="+mn-cs"/>
              </a:rPr>
              <a:t>Existing objectives for </a:t>
            </a:r>
            <a:r>
              <a:rPr lang="en-US" altLang="zh-CN" sz="1200" b="1" dirty="0" err="1">
                <a:latin typeface="+mn-lt"/>
                <a:cs typeface="+mn-cs"/>
              </a:rPr>
              <a:t>eECM</a:t>
            </a:r>
            <a:r>
              <a:rPr lang="en-US" altLang="zh-CN" sz="1200" b="1" dirty="0">
                <a:latin typeface="+mn-lt"/>
                <a:cs typeface="+mn-cs"/>
              </a:rPr>
              <a:t> (SP-220154) Led by Samsung</a:t>
            </a:r>
          </a:p>
          <a:p>
            <a:pPr>
              <a:spcBef>
                <a:spcPct val="20000"/>
              </a:spcBef>
            </a:pPr>
            <a:endParaRPr lang="en-US" altLang="zh-CN" sz="1050" dirty="0">
              <a:latin typeface="+mn-lt"/>
              <a:cs typeface="+mn-cs"/>
            </a:endParaRPr>
          </a:p>
          <a:p>
            <a:pPr>
              <a:spcBef>
                <a:spcPct val="20000"/>
              </a:spcBef>
            </a:pPr>
            <a:r>
              <a:rPr lang="en-US" altLang="zh-CN" sz="1050" dirty="0">
                <a:latin typeface="+mn-lt"/>
                <a:cs typeface="+mn-cs"/>
              </a:rPr>
              <a:t>The objective of the work item are as follows:</a:t>
            </a:r>
          </a:p>
          <a:p>
            <a:pPr>
              <a:spcBef>
                <a:spcPct val="20000"/>
              </a:spcBef>
            </a:pPr>
            <a:r>
              <a:rPr lang="en-US" altLang="zh-CN" sz="1050" dirty="0">
                <a:latin typeface="+mn-lt"/>
                <a:cs typeface="+mn-cs"/>
              </a:rPr>
              <a:t>1.	Specifying the leftovers from Rel-17 WID on edge computing management, including</a:t>
            </a:r>
          </a:p>
          <a:p>
            <a:pPr>
              <a:spcBef>
                <a:spcPct val="20000"/>
              </a:spcBef>
            </a:pPr>
            <a:r>
              <a:rPr lang="en-US" altLang="zh-CN" sz="1050" dirty="0">
                <a:latin typeface="+mn-lt"/>
                <a:cs typeface="+mn-cs"/>
              </a:rPr>
              <a:t>1.1.	Specifying enhancement to 3GPP NRMs supporting:</a:t>
            </a:r>
          </a:p>
          <a:p>
            <a:pPr>
              <a:spcBef>
                <a:spcPct val="20000"/>
              </a:spcBef>
            </a:pPr>
            <a:r>
              <a:rPr lang="en-US" altLang="zh-CN" sz="1050" dirty="0">
                <a:latin typeface="+mn-lt"/>
                <a:cs typeface="+mn-cs"/>
              </a:rPr>
              <a:t>1.1.1.	Lifecycle management EAS, EES, ECS and EASDF</a:t>
            </a:r>
          </a:p>
          <a:p>
            <a:pPr>
              <a:spcBef>
                <a:spcPct val="20000"/>
              </a:spcBef>
            </a:pPr>
            <a:r>
              <a:rPr lang="en-US" altLang="zh-CN" sz="1050" dirty="0">
                <a:latin typeface="+mn-lt"/>
                <a:cs typeface="+mn-cs"/>
              </a:rPr>
              <a:t>1.1.2.	EAS profile configurations</a:t>
            </a:r>
          </a:p>
          <a:p>
            <a:pPr>
              <a:spcBef>
                <a:spcPct val="20000"/>
              </a:spcBef>
            </a:pPr>
            <a:r>
              <a:rPr lang="en-US" altLang="zh-CN" sz="1050" dirty="0">
                <a:latin typeface="+mn-lt"/>
                <a:cs typeface="+mn-cs"/>
              </a:rPr>
              <a:t>1.2.	Performance Assurance: Specifying appropriate and remaining performance measurements and KPIs for EAS, EES, ECS and EASDF in TS 28.552 and TS 28.554</a:t>
            </a:r>
          </a:p>
          <a:p>
            <a:pPr>
              <a:spcBef>
                <a:spcPct val="20000"/>
              </a:spcBef>
            </a:pPr>
            <a:r>
              <a:rPr lang="en-US" altLang="zh-CN" sz="1050" dirty="0">
                <a:latin typeface="+mn-lt"/>
                <a:cs typeface="+mn-cs"/>
              </a:rPr>
              <a:t>1.3.	Fault Supervision: Enabling 5GC NF alarms collection to support EAS fault supervision</a:t>
            </a:r>
          </a:p>
          <a:p>
            <a:pPr>
              <a:spcBef>
                <a:spcPct val="20000"/>
              </a:spcBef>
            </a:pPr>
            <a:r>
              <a:rPr lang="en-US" altLang="zh-CN" sz="1050" dirty="0">
                <a:latin typeface="+mn-lt"/>
                <a:cs typeface="+mn-cs"/>
              </a:rPr>
              <a:t>1.4.	Specifying enhancements of provisioning </a:t>
            </a:r>
            <a:r>
              <a:rPr lang="en-US" altLang="zh-CN" sz="1050" dirty="0" err="1">
                <a:latin typeface="+mn-lt"/>
                <a:cs typeface="+mn-cs"/>
              </a:rPr>
              <a:t>MnS</a:t>
            </a:r>
            <a:r>
              <a:rPr lang="en-US" altLang="zh-CN" sz="1050" dirty="0">
                <a:latin typeface="+mn-lt"/>
                <a:cs typeface="+mn-cs"/>
              </a:rPr>
              <a:t> needed to support the asynchronous mode of operations for LCM and then update the edge LCM procedures based on the same.</a:t>
            </a:r>
          </a:p>
          <a:p>
            <a:pPr>
              <a:spcBef>
                <a:spcPct val="20000"/>
              </a:spcBef>
            </a:pPr>
            <a:r>
              <a:rPr lang="en-US" altLang="zh-CN" sz="1050" dirty="0">
                <a:latin typeface="+mn-lt"/>
                <a:cs typeface="+mn-cs"/>
              </a:rPr>
              <a:t>2.	Specify solutions to support appropriate GSMA OPG requirements on NBI as defined in GSMA OPG Telco Edge Requirements based on the conclusion and the recommendation from the study (FS_MEC_ECM), as appropriate.</a:t>
            </a:r>
          </a:p>
          <a:p>
            <a:pPr>
              <a:spcBef>
                <a:spcPct val="20000"/>
              </a:spcBef>
            </a:pPr>
            <a:r>
              <a:rPr lang="en-US" altLang="zh-CN" sz="1050" dirty="0">
                <a:latin typeface="+mn-lt"/>
                <a:cs typeface="+mn-cs"/>
              </a:rPr>
              <a:t>The management solutions specified in this WID will fulfil requirements from both SA6 EDGAPP architecture and SA2 eEDGE_5GC architecture.</a:t>
            </a:r>
          </a:p>
          <a:p>
            <a:pPr>
              <a:spcBef>
                <a:spcPct val="20000"/>
              </a:spcBef>
            </a:pPr>
            <a:r>
              <a:rPr lang="en-US" altLang="zh-CN" sz="1050" dirty="0">
                <a:latin typeface="+mn-lt"/>
                <a:cs typeface="+mn-cs"/>
              </a:rPr>
              <a:t>This work will be done in cooperation with SA2, SA6, and ETSI NFV ISG. This work will also collaborate with ETSI MEC, avoiding duplication of efforts, when working on the solution related with edge computing.</a:t>
            </a:r>
          </a:p>
        </p:txBody>
      </p:sp>
      <p:sp>
        <p:nvSpPr>
          <p:cNvPr id="8" name="矩形 7">
            <a:extLst>
              <a:ext uri="{FF2B5EF4-FFF2-40B4-BE49-F238E27FC236}">
                <a16:creationId xmlns:a16="http://schemas.microsoft.com/office/drawing/2014/main" id="{4FB8DF17-89BF-4521-B9C9-540B6605E811}"/>
              </a:ext>
            </a:extLst>
          </p:cNvPr>
          <p:cNvSpPr/>
          <p:nvPr/>
        </p:nvSpPr>
        <p:spPr>
          <a:xfrm>
            <a:off x="267517" y="821307"/>
            <a:ext cx="9466217" cy="461665"/>
          </a:xfrm>
          <a:prstGeom prst="rect">
            <a:avLst/>
          </a:prstGeom>
        </p:spPr>
        <p:txBody>
          <a:bodyPr wrap="square">
            <a:spAutoFit/>
          </a:bodyPr>
          <a:lstStyle/>
          <a:p>
            <a:pPr lvl="0">
              <a:spcBef>
                <a:spcPct val="20000"/>
              </a:spcBef>
            </a:pPr>
            <a:r>
              <a:rPr lang="en-US" altLang="zh-CN" sz="1200" b="1" kern="0" dirty="0">
                <a:solidFill>
                  <a:prstClr val="black"/>
                </a:solidFill>
                <a:latin typeface="Calibri"/>
                <a:cs typeface="+mn-cs"/>
              </a:rPr>
              <a:t>Issue : Choice for generic NRM/PM WI (AdNRM_ph2, ) or functional specific </a:t>
            </a:r>
            <a:r>
              <a:rPr lang="en-US" altLang="zh-CN" sz="1200" b="1" kern="0" dirty="0" err="1">
                <a:solidFill>
                  <a:prstClr val="black"/>
                </a:solidFill>
                <a:latin typeface="Calibri"/>
                <a:cs typeface="+mn-cs"/>
              </a:rPr>
              <a:t>Wis</a:t>
            </a:r>
            <a:r>
              <a:rPr lang="en-US" altLang="zh-CN" sz="1200" b="1" kern="0" dirty="0">
                <a:solidFill>
                  <a:prstClr val="black"/>
                </a:solidFill>
                <a:latin typeface="Calibri"/>
                <a:cs typeface="+mn-cs"/>
              </a:rPr>
              <a:t> (related to </a:t>
            </a:r>
            <a:r>
              <a:rPr lang="en-US" altLang="zh-CN" sz="1200" b="1" kern="0" dirty="0" err="1">
                <a:solidFill>
                  <a:prstClr val="black"/>
                </a:solidFill>
                <a:latin typeface="Calibri"/>
                <a:cs typeface="+mn-cs"/>
              </a:rPr>
              <a:t>eECM</a:t>
            </a:r>
            <a:r>
              <a:rPr lang="en-US" altLang="zh-CN" sz="1200" b="1" kern="0" dirty="0">
                <a:solidFill>
                  <a:prstClr val="black"/>
                </a:solidFill>
                <a:latin typeface="Calibri"/>
                <a:cs typeface="+mn-cs"/>
              </a:rPr>
              <a:t>, 5GLAN_mgt,MCVNF, MANWDAF, </a:t>
            </a:r>
            <a:r>
              <a:rPr lang="en-US" altLang="zh-CN" sz="1200" b="1" kern="0" dirty="0" err="1">
                <a:solidFill>
                  <a:prstClr val="black"/>
                </a:solidFill>
                <a:latin typeface="Calibri"/>
                <a:cs typeface="+mn-cs"/>
              </a:rPr>
              <a:t>URLLC_mgt</a:t>
            </a:r>
            <a:r>
              <a:rPr lang="en-US" altLang="zh-CN" sz="1200" b="1" kern="0" dirty="0">
                <a:solidFill>
                  <a:prstClr val="black"/>
                </a:solidFill>
                <a:latin typeface="Calibri"/>
                <a:cs typeface="+mn-cs"/>
              </a:rPr>
              <a:t>, MANS_ph2, IOT_NTN,MEDACO_RAN)</a:t>
            </a:r>
          </a:p>
        </p:txBody>
      </p:sp>
    </p:spTree>
    <p:extLst>
      <p:ext uri="{BB962C8B-B14F-4D97-AF65-F5344CB8AC3E}">
        <p14:creationId xmlns:p14="http://schemas.microsoft.com/office/powerpoint/2010/main" val="302836633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2F5C8929-BBAD-43D6-8EE7-F2049E111C6E}"/>
              </a:ext>
            </a:extLst>
          </p:cNvPr>
          <p:cNvSpPr>
            <a:spLocks noGrp="1"/>
          </p:cNvSpPr>
          <p:nvPr>
            <p:ph type="title"/>
          </p:nvPr>
        </p:nvSpPr>
        <p:spPr>
          <a:xfrm>
            <a:off x="120651" y="0"/>
            <a:ext cx="9759950" cy="1016000"/>
          </a:xfrm>
        </p:spPr>
        <p:txBody>
          <a:bodyPr/>
          <a:lstStyle/>
          <a:p>
            <a:pPr algn="l"/>
            <a:r>
              <a:rPr lang="en-US" altLang="zh-CN" sz="2800" dirty="0"/>
              <a:t>Issue raised in SA5#146bis-e (NRM/PM)-Potential solutions</a:t>
            </a:r>
            <a:endParaRPr lang="en-US" sz="2800" dirty="0"/>
          </a:p>
        </p:txBody>
      </p:sp>
      <p:sp>
        <p:nvSpPr>
          <p:cNvPr id="5" name="圆角矩形 5">
            <a:extLst>
              <a:ext uri="{FF2B5EF4-FFF2-40B4-BE49-F238E27FC236}">
                <a16:creationId xmlns:a16="http://schemas.microsoft.com/office/drawing/2014/main" id="{BDE88D9F-6C17-423B-A1CF-BF445277492F}"/>
              </a:ext>
            </a:extLst>
          </p:cNvPr>
          <p:cNvSpPr/>
          <p:nvPr/>
        </p:nvSpPr>
        <p:spPr bwMode="auto">
          <a:xfrm>
            <a:off x="512043" y="1136817"/>
            <a:ext cx="1977139" cy="2285826"/>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Management Support of 5G/5G advanced specific network features including NRM and PM data :</a:t>
            </a:r>
          </a:p>
          <a:p>
            <a:pPr defTabSz="914400" eaLnBrk="0" fontAlgn="base" hangingPunct="0">
              <a:spcBef>
                <a:spcPct val="0"/>
              </a:spcBef>
              <a:spcAft>
                <a:spcPct val="0"/>
              </a:spcAft>
              <a:buFontTx/>
              <a:buAutoNum type="arabicPeriod"/>
            </a:pPr>
            <a:r>
              <a:rPr lang="en-US" altLang="zh-CN" sz="1050" kern="0" dirty="0" err="1">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eECM</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5GLAN_mgt</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MCVNF</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MANWDAF</a:t>
            </a: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defTabSz="914400" eaLnBrk="0" fontAlgn="base" hangingPunct="0">
              <a:spcBef>
                <a:spcPct val="0"/>
              </a:spcBef>
              <a:spcAft>
                <a:spcPct val="0"/>
              </a:spcAft>
              <a:buFontTx/>
              <a:buAutoNum type="arabicPeriod"/>
            </a:pPr>
            <a:r>
              <a:rPr lang="en-US" altLang="zh-CN" sz="1050" kern="0" dirty="0" err="1">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URLLC_mgt</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MANS_ph2</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IOT_NTN</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MEDACO_RAN</a:t>
            </a:r>
          </a:p>
        </p:txBody>
      </p:sp>
      <p:sp>
        <p:nvSpPr>
          <p:cNvPr id="6" name="圆角矩形 5">
            <a:extLst>
              <a:ext uri="{FF2B5EF4-FFF2-40B4-BE49-F238E27FC236}">
                <a16:creationId xmlns:a16="http://schemas.microsoft.com/office/drawing/2014/main" id="{AAADB552-A099-418A-A4C2-39A79D57832A}"/>
              </a:ext>
            </a:extLst>
          </p:cNvPr>
          <p:cNvSpPr/>
          <p:nvPr/>
        </p:nvSpPr>
        <p:spPr bwMode="auto">
          <a:xfrm>
            <a:off x="512348" y="3505030"/>
            <a:ext cx="1976834" cy="714581"/>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9. NRM (</a:t>
            </a:r>
            <a:r>
              <a:rPr lang="en-US" altLang="zh-CN" sz="1050" kern="0" dirty="0">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adNRM_ph2</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7" name="圆角矩形 5">
            <a:extLst>
              <a:ext uri="{FF2B5EF4-FFF2-40B4-BE49-F238E27FC236}">
                <a16:creationId xmlns:a16="http://schemas.microsoft.com/office/drawing/2014/main" id="{47992D99-3049-4128-89A0-9484BA2CE271}"/>
              </a:ext>
            </a:extLst>
          </p:cNvPr>
          <p:cNvSpPr/>
          <p:nvPr/>
        </p:nvSpPr>
        <p:spPr bwMode="auto">
          <a:xfrm>
            <a:off x="512043" y="4304213"/>
            <a:ext cx="1976834" cy="523133"/>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050" dirty="0">
                <a:solidFill>
                  <a:prstClr val="black"/>
                </a:solidFill>
                <a:latin typeface="Arial" panose="020B0604020202020204" pitchFamily="34" charset="0"/>
                <a:ea typeface="宋体" panose="02010600030101010101" pitchFamily="2" charset="-122"/>
                <a:cs typeface="Arial" panose="020B0604020202020204" pitchFamily="34" charset="0"/>
              </a:rPr>
              <a:t>10. PM  (</a:t>
            </a:r>
            <a:r>
              <a:rPr lang="en-US" altLang="zh-CN" sz="1050" dirty="0">
                <a:solidFill>
                  <a:prstClr val="black"/>
                </a:solidFill>
                <a:highlight>
                  <a:srgbClr val="00FF00"/>
                </a:highlight>
                <a:latin typeface="Arial" panose="020B0604020202020204" pitchFamily="34" charset="0"/>
                <a:ea typeface="宋体" panose="02010600030101010101" pitchFamily="2" charset="-122"/>
                <a:cs typeface="Arial" panose="020B0604020202020204" pitchFamily="34" charset="0"/>
              </a:rPr>
              <a:t>PM_KPI_5G_Ph3</a:t>
            </a:r>
            <a:r>
              <a:rPr lang="en-US" altLang="zh-CN" sz="1050" dirty="0">
                <a:solidFill>
                  <a:prstClr val="black"/>
                </a:solidFill>
                <a:latin typeface="Arial" panose="020B0604020202020204" pitchFamily="34" charset="0"/>
                <a:ea typeface="宋体" panose="02010600030101010101" pitchFamily="2" charset="-122"/>
                <a:cs typeface="Arial" panose="020B0604020202020204" pitchFamily="34" charset="0"/>
              </a:rPr>
              <a:t>)</a:t>
            </a: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aphicFrame>
        <p:nvGraphicFramePr>
          <p:cNvPr id="9" name="表格 8">
            <a:extLst>
              <a:ext uri="{FF2B5EF4-FFF2-40B4-BE49-F238E27FC236}">
                <a16:creationId xmlns:a16="http://schemas.microsoft.com/office/drawing/2014/main" id="{F9292DA9-B309-4E7C-AA35-58E024795E21}"/>
              </a:ext>
            </a:extLst>
          </p:cNvPr>
          <p:cNvGraphicFramePr>
            <a:graphicFrameLocks noGrp="1"/>
          </p:cNvGraphicFramePr>
          <p:nvPr>
            <p:extLst>
              <p:ext uri="{D42A27DB-BD31-4B8C-83A1-F6EECF244321}">
                <p14:modId xmlns:p14="http://schemas.microsoft.com/office/powerpoint/2010/main" val="700757114"/>
              </p:ext>
            </p:extLst>
          </p:nvPr>
        </p:nvGraphicFramePr>
        <p:xfrm>
          <a:off x="2792892" y="1051390"/>
          <a:ext cx="9198810" cy="4907280"/>
        </p:xfrm>
        <a:graphic>
          <a:graphicData uri="http://schemas.openxmlformats.org/drawingml/2006/table">
            <a:tbl>
              <a:tblPr firstRow="1" bandRow="1">
                <a:tableStyleId>{5C22544A-7EE6-4342-B048-85BDC9FD1C3A}</a:tableStyleId>
              </a:tblPr>
              <a:tblGrid>
                <a:gridCol w="3512114">
                  <a:extLst>
                    <a:ext uri="{9D8B030D-6E8A-4147-A177-3AD203B41FA5}">
                      <a16:colId xmlns:a16="http://schemas.microsoft.com/office/drawing/2014/main" val="3172933389"/>
                    </a:ext>
                  </a:extLst>
                </a:gridCol>
                <a:gridCol w="2351314">
                  <a:extLst>
                    <a:ext uri="{9D8B030D-6E8A-4147-A177-3AD203B41FA5}">
                      <a16:colId xmlns:a16="http://schemas.microsoft.com/office/drawing/2014/main" val="1003674860"/>
                    </a:ext>
                  </a:extLst>
                </a:gridCol>
                <a:gridCol w="2269834">
                  <a:extLst>
                    <a:ext uri="{9D8B030D-6E8A-4147-A177-3AD203B41FA5}">
                      <a16:colId xmlns:a16="http://schemas.microsoft.com/office/drawing/2014/main" val="1672101044"/>
                    </a:ext>
                  </a:extLst>
                </a:gridCol>
                <a:gridCol w="1065548">
                  <a:extLst>
                    <a:ext uri="{9D8B030D-6E8A-4147-A177-3AD203B41FA5}">
                      <a16:colId xmlns:a16="http://schemas.microsoft.com/office/drawing/2014/main" val="968680635"/>
                    </a:ext>
                  </a:extLst>
                </a:gridCol>
              </a:tblGrid>
              <a:tr h="311107">
                <a:tc>
                  <a:txBody>
                    <a:bodyPr/>
                    <a:lstStyle/>
                    <a:p>
                      <a:r>
                        <a:rPr lang="en-US" altLang="zh-CN" sz="1100" dirty="0"/>
                        <a:t>Potential options</a:t>
                      </a:r>
                      <a:endParaRPr lang="zh-CN" altLang="en-US" sz="1100" dirty="0"/>
                    </a:p>
                  </a:txBody>
                  <a:tcPr/>
                </a:tc>
                <a:tc>
                  <a:txBody>
                    <a:bodyPr/>
                    <a:lstStyle/>
                    <a:p>
                      <a:r>
                        <a:rPr lang="en-US" altLang="zh-CN" sz="1100" dirty="0"/>
                        <a:t>Pros</a:t>
                      </a:r>
                      <a:endParaRPr lang="zh-CN" altLang="en-US" sz="1100" dirty="0"/>
                    </a:p>
                  </a:txBody>
                  <a:tcPr/>
                </a:tc>
                <a:tc>
                  <a:txBody>
                    <a:bodyPr/>
                    <a:lstStyle/>
                    <a:p>
                      <a:r>
                        <a:rPr lang="en-US" altLang="zh-CN" sz="1100" dirty="0"/>
                        <a:t>Cons</a:t>
                      </a:r>
                      <a:endParaRPr lang="zh-CN" altLang="en-US" sz="1100" dirty="0"/>
                    </a:p>
                  </a:txBody>
                  <a:tcPr/>
                </a:tc>
                <a:tc>
                  <a:txBody>
                    <a:bodyPr/>
                    <a:lstStyle/>
                    <a:p>
                      <a:r>
                        <a:rPr lang="en-US" altLang="zh-CN" sz="1100" dirty="0"/>
                        <a:t>Number of WIDs</a:t>
                      </a:r>
                      <a:endParaRPr lang="zh-CN" altLang="en-US" sz="1100" dirty="0"/>
                    </a:p>
                  </a:txBody>
                  <a:tcPr/>
                </a:tc>
                <a:extLst>
                  <a:ext uri="{0D108BD9-81ED-4DB2-BD59-A6C34878D82A}">
                    <a16:rowId xmlns:a16="http://schemas.microsoft.com/office/drawing/2014/main" val="3526898557"/>
                  </a:ext>
                </a:extLst>
              </a:tr>
              <a:tr h="55554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dirty="0"/>
                        <a:t>Option1: </a:t>
                      </a:r>
                      <a:r>
                        <a:rPr lang="en-US" altLang="zh-CN" sz="1100" dirty="0"/>
                        <a:t>Keep both functional specific management aspect </a:t>
                      </a:r>
                      <a:r>
                        <a:rPr lang="en-US" altLang="zh-CN" sz="1100" dirty="0" err="1"/>
                        <a:t>Wis</a:t>
                      </a:r>
                      <a:r>
                        <a:rPr lang="en-US" altLang="zh-CN" sz="1100" dirty="0"/>
                        <a:t> and adNRM_ph2, PM_KPI_5G_ph3</a:t>
                      </a:r>
                      <a:endParaRPr lang="zh-CN" altLang="en-US" sz="1100" dirty="0"/>
                    </a:p>
                  </a:txBody>
                  <a:tcPr/>
                </a:tc>
                <a:tc>
                  <a:txBody>
                    <a:bodyPr/>
                    <a:lstStyle/>
                    <a:p>
                      <a:r>
                        <a:rPr lang="en-US" altLang="zh-CN" sz="1100" dirty="0"/>
                        <a:t>SA5 work is more visible from external</a:t>
                      </a:r>
                      <a:endParaRPr lang="zh-CN" altLang="en-US" sz="1100" dirty="0"/>
                    </a:p>
                  </a:txBody>
                  <a:tcPr/>
                </a:tc>
                <a:tc>
                  <a:txBody>
                    <a:bodyPr/>
                    <a:lstStyle/>
                    <a:p>
                      <a:r>
                        <a:rPr lang="en-US" altLang="zh-CN" sz="1100" dirty="0"/>
                        <a:t>Doesn’t </a:t>
                      </a:r>
                      <a:r>
                        <a:rPr lang="en-US" altLang="zh-CN" sz="1100" dirty="0" err="1"/>
                        <a:t>honour</a:t>
                      </a:r>
                      <a:r>
                        <a:rPr lang="en-US" altLang="zh-CN" sz="1100" dirty="0"/>
                        <a:t> the leadership recommendation to merge as many new WIDs as possible, leading to too many WIs</a:t>
                      </a:r>
                      <a:endParaRPr lang="zh-CN" altLang="en-US" sz="1100" dirty="0"/>
                    </a:p>
                  </a:txBody>
                  <a:tcPr/>
                </a:tc>
                <a:tc>
                  <a:txBody>
                    <a:bodyPr/>
                    <a:lstStyle/>
                    <a:p>
                      <a:r>
                        <a:rPr lang="en-US" altLang="zh-CN" sz="1100" dirty="0"/>
                        <a:t>10 </a:t>
                      </a:r>
                      <a:endParaRPr lang="zh-CN" altLang="en-US" sz="1100" dirty="0"/>
                    </a:p>
                  </a:txBody>
                  <a:tcPr/>
                </a:tc>
                <a:extLst>
                  <a:ext uri="{0D108BD9-81ED-4DB2-BD59-A6C34878D82A}">
                    <a16:rowId xmlns:a16="http://schemas.microsoft.com/office/drawing/2014/main" val="2810597767"/>
                  </a:ext>
                </a:extLst>
              </a:tr>
              <a:tr h="67776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dirty="0"/>
                        <a:t>Option 2: </a:t>
                      </a:r>
                      <a:r>
                        <a:rPr lang="en-US" altLang="zh-CN" sz="1100" dirty="0"/>
                        <a:t>Keep both the NRM and PM WIDs and some new functional specific WIDs but merge as many of the new functional specific WIDs as possible/relevant with the NRM and PM WIDs to avoid too many </a:t>
                      </a:r>
                      <a:r>
                        <a:rPr lang="en-US" altLang="zh-CN" sz="1100" dirty="0" err="1"/>
                        <a:t>Wis</a:t>
                      </a:r>
                      <a:r>
                        <a:rPr lang="en-US" altLang="zh-CN" sz="1100" dirty="0"/>
                        <a:t> (Open for concrete merging proposals)</a:t>
                      </a:r>
                      <a:endParaRPr lang="zh-CN" altLang="en-US" sz="11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dirty="0"/>
                        <a:t>SA5 work is more visible from external</a:t>
                      </a:r>
                      <a:endParaRPr lang="zh-CN" altLang="en-US" sz="1100" dirty="0"/>
                    </a:p>
                  </a:txBody>
                  <a:tcPr/>
                </a:tc>
                <a:tc>
                  <a:txBody>
                    <a:bodyPr/>
                    <a:lstStyle/>
                    <a:p>
                      <a:r>
                        <a:rPr lang="en-US" altLang="zh-CN" sz="1100" dirty="0"/>
                        <a:t>Could still lead to too many WIs but at least gives a reduced amount (and workload) compared to Option1</a:t>
                      </a:r>
                      <a:endParaRPr lang="zh-CN" altLang="en-US" sz="1100" dirty="0"/>
                    </a:p>
                  </a:txBody>
                  <a:tcPr/>
                </a:tc>
                <a:tc>
                  <a:txBody>
                    <a:bodyPr/>
                    <a:lstStyle/>
                    <a:p>
                      <a:r>
                        <a:rPr lang="en-US" altLang="zh-CN" sz="1100" dirty="0"/>
                        <a:t>Open for proposals</a:t>
                      </a:r>
                      <a:endParaRPr lang="zh-CN" altLang="en-US" sz="1100" dirty="0"/>
                    </a:p>
                  </a:txBody>
                  <a:tcPr/>
                </a:tc>
                <a:extLst>
                  <a:ext uri="{0D108BD9-81ED-4DB2-BD59-A6C34878D82A}">
                    <a16:rowId xmlns:a16="http://schemas.microsoft.com/office/drawing/2014/main" val="2103785623"/>
                  </a:ext>
                </a:extLst>
              </a:tr>
              <a:tr h="67776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dirty="0"/>
                        <a:t>Option3: </a:t>
                      </a:r>
                      <a:r>
                        <a:rPr lang="en-US" altLang="zh-CN" sz="1100" dirty="0"/>
                        <a:t>merge all functional specific management aspect WIs into adNRM_ph2 and PM_KPI_5G_ph3, only keep the following </a:t>
                      </a:r>
                      <a:r>
                        <a:rPr lang="en-US" altLang="zh-CN" sz="1100" dirty="0" err="1"/>
                        <a:t>Wis</a:t>
                      </a:r>
                      <a:r>
                        <a:rPr lang="en-US" altLang="zh-CN" sz="1100" dirty="0"/>
                        <a:t>:</a:t>
                      </a:r>
                    </a:p>
                    <a:p>
                      <a:pPr marL="171450" marR="0" lvl="0" indent="-171450" algn="l" defTabSz="121917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100" dirty="0"/>
                        <a:t>adNRM_ph2 </a:t>
                      </a:r>
                    </a:p>
                    <a:p>
                      <a:pPr marL="171450" marR="0" lvl="0" indent="-171450" algn="l" defTabSz="121917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100" dirty="0"/>
                        <a:t>PM_KPI_5G_ph3 WIDs</a:t>
                      </a:r>
                      <a:endParaRPr lang="zh-CN" altLang="en-US" sz="11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dirty="0"/>
                        <a:t>Which network function can be supported by SA5 is not obvious.</a:t>
                      </a:r>
                      <a:endParaRPr lang="zh-CN" altLang="en-US" sz="1100" dirty="0"/>
                    </a:p>
                    <a:p>
                      <a:endParaRPr lang="zh-CN" altLang="en-US" sz="1100" dirty="0"/>
                    </a:p>
                  </a:txBody>
                  <a:tcPr/>
                </a:tc>
                <a:tc>
                  <a:txBody>
                    <a:bodyPr/>
                    <a:lstStyle/>
                    <a:p>
                      <a:r>
                        <a:rPr lang="en-US" altLang="zh-CN" sz="1100" dirty="0"/>
                        <a:t>WI numbers are reduced, but work load may keep the same.</a:t>
                      </a:r>
                      <a:endParaRPr lang="zh-CN" altLang="en-US" sz="1100" dirty="0"/>
                    </a:p>
                  </a:txBody>
                  <a:tcPr/>
                </a:tc>
                <a:tc>
                  <a:txBody>
                    <a:bodyPr/>
                    <a:lstStyle/>
                    <a:p>
                      <a:r>
                        <a:rPr lang="en-US" altLang="zh-CN" sz="1100" dirty="0"/>
                        <a:t>2</a:t>
                      </a:r>
                      <a:endParaRPr lang="zh-CN" altLang="en-US" sz="1100" dirty="0"/>
                    </a:p>
                  </a:txBody>
                  <a:tcPr/>
                </a:tc>
                <a:extLst>
                  <a:ext uri="{0D108BD9-81ED-4DB2-BD59-A6C34878D82A}">
                    <a16:rowId xmlns:a16="http://schemas.microsoft.com/office/drawing/2014/main" val="173563793"/>
                  </a:ext>
                </a:extLst>
              </a:tr>
              <a:tr h="73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dirty="0"/>
                        <a:t>Option4:</a:t>
                      </a:r>
                      <a:r>
                        <a:rPr lang="en-US" altLang="zh-CN" sz="1100" dirty="0"/>
                        <a:t> Regroup the existing </a:t>
                      </a:r>
                      <a:r>
                        <a:rPr lang="en-US" altLang="zh-CN" sz="1100" dirty="0" err="1"/>
                        <a:t>WIs.</a:t>
                      </a:r>
                      <a:r>
                        <a:rPr lang="en-US" altLang="zh-CN" sz="1100" dirty="0"/>
                        <a:t> Keep the following two WIs with clear listed the features to be supported:</a:t>
                      </a:r>
                    </a:p>
                    <a:p>
                      <a:pPr marL="171450" marR="0" lvl="0" indent="-171450" algn="l" defTabSz="121917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100" dirty="0"/>
                        <a:t>NR management support WI (including NRM and PM) </a:t>
                      </a:r>
                    </a:p>
                    <a:p>
                      <a:pPr marL="171450" marR="0" lvl="0" indent="-171450" algn="l" defTabSz="121917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100" dirty="0"/>
                        <a:t>5GC management support WI (including NRM and PM).</a:t>
                      </a:r>
                      <a:endParaRPr lang="zh-CN" altLang="en-US" sz="1100" dirty="0"/>
                    </a:p>
                  </a:txBody>
                  <a:tcPr/>
                </a:tc>
                <a:tc>
                  <a:txBody>
                    <a:bodyPr/>
                    <a:lstStyle/>
                    <a:p>
                      <a:r>
                        <a:rPr lang="en-US" altLang="zh-CN" sz="1100" dirty="0"/>
                        <a:t>compromise to show the management support to NR functions and 5GC functions externally.</a:t>
                      </a:r>
                      <a:endParaRPr lang="zh-CN" altLang="en-US" sz="1100" dirty="0"/>
                    </a:p>
                  </a:txBody>
                  <a:tcPr/>
                </a:tc>
                <a:tc>
                  <a:txBody>
                    <a:bodyPr/>
                    <a:lstStyle/>
                    <a:p>
                      <a:r>
                        <a:rPr lang="en-US" altLang="zh-CN" sz="1100" dirty="0"/>
                        <a:t>Detail functional feature is still hidden in the WI. </a:t>
                      </a:r>
                      <a:endParaRPr lang="zh-CN" altLang="en-US" sz="1100" dirty="0"/>
                    </a:p>
                  </a:txBody>
                  <a:tcPr/>
                </a:tc>
                <a:tc>
                  <a:txBody>
                    <a:bodyPr/>
                    <a:lstStyle/>
                    <a:p>
                      <a:r>
                        <a:rPr lang="en-US" altLang="zh-CN" sz="1100" dirty="0"/>
                        <a:t>2</a:t>
                      </a:r>
                      <a:endParaRPr lang="zh-CN" altLang="en-US" sz="1100" dirty="0"/>
                    </a:p>
                  </a:txBody>
                  <a:tcPr/>
                </a:tc>
                <a:extLst>
                  <a:ext uri="{0D108BD9-81ED-4DB2-BD59-A6C34878D82A}">
                    <a16:rowId xmlns:a16="http://schemas.microsoft.com/office/drawing/2014/main" val="159741688"/>
                  </a:ext>
                </a:extLst>
              </a:tr>
              <a:tr h="79998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dirty="0"/>
                        <a:t>Option5:</a:t>
                      </a:r>
                      <a:r>
                        <a:rPr lang="en-US" altLang="zh-CN" sz="1100" dirty="0"/>
                        <a:t> Regroup the existing WI, Keep the following four </a:t>
                      </a:r>
                      <a:r>
                        <a:rPr lang="en-US" altLang="zh-CN" sz="1100" dirty="0" err="1"/>
                        <a:t>Wis</a:t>
                      </a:r>
                      <a:r>
                        <a:rPr lang="en-US" altLang="zh-CN" sz="1100" dirty="0"/>
                        <a:t> with clear listed the features to be supported:</a:t>
                      </a:r>
                    </a:p>
                    <a:p>
                      <a:pPr marL="171450" marR="0" lvl="0" indent="-171450" algn="l" defTabSz="121917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100" dirty="0"/>
                        <a:t>NR management NRM support WI</a:t>
                      </a:r>
                    </a:p>
                    <a:p>
                      <a:pPr marL="171450" marR="0" lvl="0" indent="-171450" algn="l" defTabSz="121917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100" dirty="0"/>
                        <a:t>NR management PM support WI</a:t>
                      </a:r>
                    </a:p>
                    <a:p>
                      <a:pPr marL="171450" marR="0" lvl="0" indent="-171450" algn="l" defTabSz="121917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100" dirty="0"/>
                        <a:t>5GC management NRM support WI </a:t>
                      </a:r>
                    </a:p>
                    <a:p>
                      <a:pPr marL="171450" marR="0" lvl="0" indent="-171450" algn="l" defTabSz="121917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100" dirty="0"/>
                        <a:t>5GC management PM support WI</a:t>
                      </a:r>
                      <a:endParaRPr lang="zh-CN" altLang="en-US" sz="11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dirty="0"/>
                        <a:t>compromise to show the management support to NR functions and 5GC functions externally.</a:t>
                      </a:r>
                      <a:endParaRPr lang="zh-CN" altLang="en-US" sz="1100" dirty="0"/>
                    </a:p>
                  </a:txBody>
                  <a:tcPr/>
                </a:tc>
                <a:tc>
                  <a:txBody>
                    <a:bodyPr/>
                    <a:lstStyle/>
                    <a:p>
                      <a:r>
                        <a:rPr lang="en-US" altLang="zh-CN" sz="1100" dirty="0"/>
                        <a:t>Detail functional feature is still hidden in the WI. </a:t>
                      </a:r>
                      <a:endParaRPr lang="zh-CN" altLang="en-US" sz="1100" dirty="0"/>
                    </a:p>
                  </a:txBody>
                  <a:tcPr/>
                </a:tc>
                <a:tc>
                  <a:txBody>
                    <a:bodyPr/>
                    <a:lstStyle/>
                    <a:p>
                      <a:r>
                        <a:rPr lang="en-US" altLang="zh-CN" sz="1100" dirty="0"/>
                        <a:t>4</a:t>
                      </a:r>
                      <a:endParaRPr lang="zh-CN" altLang="en-US" sz="1100" dirty="0"/>
                    </a:p>
                  </a:txBody>
                  <a:tcPr/>
                </a:tc>
                <a:extLst>
                  <a:ext uri="{0D108BD9-81ED-4DB2-BD59-A6C34878D82A}">
                    <a16:rowId xmlns:a16="http://schemas.microsoft.com/office/drawing/2014/main" val="2529258188"/>
                  </a:ext>
                </a:extLst>
              </a:tr>
            </a:tbl>
          </a:graphicData>
        </a:graphic>
      </p:graphicFrame>
      <p:sp>
        <p:nvSpPr>
          <p:cNvPr id="2" name="矩形 1">
            <a:extLst>
              <a:ext uri="{FF2B5EF4-FFF2-40B4-BE49-F238E27FC236}">
                <a16:creationId xmlns:a16="http://schemas.microsoft.com/office/drawing/2014/main" id="{63A871DB-AB6C-4355-88A6-EEC4032B5DF7}"/>
              </a:ext>
            </a:extLst>
          </p:cNvPr>
          <p:cNvSpPr/>
          <p:nvPr/>
        </p:nvSpPr>
        <p:spPr>
          <a:xfrm>
            <a:off x="512043" y="5444184"/>
            <a:ext cx="1985352" cy="276999"/>
          </a:xfrm>
          <a:prstGeom prst="rect">
            <a:avLst/>
          </a:prstGeom>
          <a:solidFill>
            <a:schemeClr val="bg2"/>
          </a:solidFill>
        </p:spPr>
        <p:txBody>
          <a:bodyPr wrap="none">
            <a:spAutoFit/>
          </a:bodyPr>
          <a:lstStyle/>
          <a:p>
            <a:r>
              <a:rPr lang="en-GB" altLang="zh-CN" sz="1200" dirty="0">
                <a:highlight>
                  <a:srgbClr val="00FF00"/>
                </a:highlight>
                <a:latin typeface="Calibri" panose="020F0502020204030204" pitchFamily="34" charset="0"/>
              </a:rPr>
              <a:t>Existing</a:t>
            </a:r>
            <a:r>
              <a:rPr lang="en-GB" altLang="zh-CN" sz="1200" dirty="0">
                <a:latin typeface="Calibri" panose="020F0502020204030204" pitchFamily="34" charset="0"/>
              </a:rPr>
              <a:t>/</a:t>
            </a:r>
            <a:r>
              <a:rPr lang="en-GB" altLang="zh-CN" sz="1200" dirty="0">
                <a:highlight>
                  <a:srgbClr val="00FFFF"/>
                </a:highlight>
                <a:latin typeface="Calibri" panose="020F0502020204030204" pitchFamily="34" charset="0"/>
              </a:rPr>
              <a:t>new proposed </a:t>
            </a:r>
            <a:r>
              <a:rPr lang="en-GB" altLang="zh-CN" sz="1200" dirty="0">
                <a:latin typeface="Calibri" panose="020F0502020204030204" pitchFamily="34" charset="0"/>
              </a:rPr>
              <a:t>WIDs</a:t>
            </a:r>
            <a:endParaRPr lang="zh-CN" altLang="en-US" sz="1200" dirty="0"/>
          </a:p>
        </p:txBody>
      </p:sp>
    </p:spTree>
    <p:extLst>
      <p:ext uri="{BB962C8B-B14F-4D97-AF65-F5344CB8AC3E}">
        <p14:creationId xmlns:p14="http://schemas.microsoft.com/office/powerpoint/2010/main" val="101898591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3EB4E9D-DBA9-44F4-81D3-FC584965F9FC}"/>
              </a:ext>
            </a:extLst>
          </p:cNvPr>
          <p:cNvSpPr>
            <a:spLocks noGrp="1"/>
          </p:cNvSpPr>
          <p:nvPr>
            <p:ph type="title"/>
          </p:nvPr>
        </p:nvSpPr>
        <p:spPr>
          <a:xfrm>
            <a:off x="120651" y="0"/>
            <a:ext cx="9759950" cy="1016000"/>
          </a:xfrm>
        </p:spPr>
        <p:txBody>
          <a:bodyPr/>
          <a:lstStyle/>
          <a:p>
            <a:pPr algn="l"/>
            <a:r>
              <a:rPr lang="en-US" altLang="zh-CN" sz="2800" dirty="0"/>
              <a:t>Collected offline comments from rapporteurs</a:t>
            </a:r>
            <a:endParaRPr lang="en-US" sz="2800" dirty="0"/>
          </a:p>
        </p:txBody>
      </p:sp>
      <p:sp>
        <p:nvSpPr>
          <p:cNvPr id="5" name="Rectangle 4">
            <a:extLst>
              <a:ext uri="{FF2B5EF4-FFF2-40B4-BE49-F238E27FC236}">
                <a16:creationId xmlns:a16="http://schemas.microsoft.com/office/drawing/2014/main" id="{D9179EE9-CBA7-41CE-B18C-A398ED056289}"/>
              </a:ext>
            </a:extLst>
          </p:cNvPr>
          <p:cNvSpPr/>
          <p:nvPr/>
        </p:nvSpPr>
        <p:spPr>
          <a:xfrm>
            <a:off x="343876" y="1086731"/>
            <a:ext cx="10550769" cy="1492716"/>
          </a:xfrm>
          <a:prstGeom prst="rect">
            <a:avLst/>
          </a:prstGeom>
        </p:spPr>
        <p:txBody>
          <a:bodyPr wrap="square">
            <a:spAutoFit/>
          </a:bodyPr>
          <a:lstStyle/>
          <a:p>
            <a:r>
              <a:rPr lang="en-US" altLang="zh-CN" dirty="0"/>
              <a:t>Intel: </a:t>
            </a:r>
          </a:p>
          <a:p>
            <a:pPr marL="285750" indent="-285750">
              <a:buFont typeface="Wingdings" panose="05000000000000000000" pitchFamily="2" charset="2"/>
              <a:buChar char="Ø"/>
            </a:pPr>
            <a:r>
              <a:rPr lang="en-US" altLang="zh-CN" dirty="0"/>
              <a:t>MCVNF – Management of Cloud-native Virtualized Network Functions (VNF), is not to manage 5G (including 5G advanced) network features. It is about management aspects of virtualization/containerization which is not a 5G network feature defined by other 3GPP WGs. Therefore this topic does not belong to this group (Management support of 5G / 5G advanced specific network features).</a:t>
            </a:r>
          </a:p>
          <a:p>
            <a:pPr marL="285750" indent="-285750">
              <a:buFont typeface="Wingdings" panose="05000000000000000000" pitchFamily="2" charset="2"/>
              <a:buChar char="Ø"/>
            </a:pPr>
            <a:r>
              <a:rPr lang="en-US" altLang="zh-CN" dirty="0"/>
              <a:t>MEDACO_RAN should be in the same thread as AIML_MGMT, belonging to Intelligence and automation since it also impacts PM that are required to support RAN3 defined AI/ML enabled RAN.</a:t>
            </a:r>
          </a:p>
          <a:p>
            <a:endParaRPr lang="en-US" altLang="zh-CN" dirty="0"/>
          </a:p>
        </p:txBody>
      </p:sp>
    </p:spTree>
    <p:extLst>
      <p:ext uri="{BB962C8B-B14F-4D97-AF65-F5344CB8AC3E}">
        <p14:creationId xmlns:p14="http://schemas.microsoft.com/office/powerpoint/2010/main" val="156693806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4868" y="3044937"/>
            <a:ext cx="4008341" cy="519616"/>
          </a:xfrm>
        </p:spPr>
        <p:txBody>
          <a:bodyPr/>
          <a:lstStyle/>
          <a:p>
            <a:r>
              <a:rPr lang="sv-SE" sz="6000" dirty="0" err="1"/>
              <a:t>Thank</a:t>
            </a:r>
            <a:r>
              <a:rPr lang="sv-SE" sz="6000" dirty="0"/>
              <a:t> </a:t>
            </a:r>
            <a:r>
              <a:rPr lang="sv-SE" sz="6000" dirty="0" err="1"/>
              <a:t>you</a:t>
            </a:r>
            <a:r>
              <a:rPr lang="sv-SE" sz="6000" dirty="0"/>
              <a:t>!</a:t>
            </a:r>
          </a:p>
        </p:txBody>
      </p:sp>
    </p:spTree>
    <p:extLst>
      <p:ext uri="{BB962C8B-B14F-4D97-AF65-F5344CB8AC3E}">
        <p14:creationId xmlns:p14="http://schemas.microsoft.com/office/powerpoint/2010/main" val="11954805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28871CFB-C220-4B4F-AA42-8A2F1341110E}"/>
              </a:ext>
            </a:extLst>
          </p:cNvPr>
          <p:cNvSpPr>
            <a:spLocks noGrp="1"/>
          </p:cNvSpPr>
          <p:nvPr>
            <p:ph type="title"/>
          </p:nvPr>
        </p:nvSpPr>
        <p:spPr>
          <a:xfrm>
            <a:off x="120651" y="0"/>
            <a:ext cx="9759950" cy="1016000"/>
          </a:xfrm>
        </p:spPr>
        <p:txBody>
          <a:bodyPr/>
          <a:lstStyle/>
          <a:p>
            <a:pPr algn="l"/>
            <a:r>
              <a:rPr lang="en-US" sz="2800" dirty="0"/>
              <a:t>Overview of </a:t>
            </a:r>
            <a:r>
              <a:rPr lang="en-US" altLang="zh-CN" sz="2800" dirty="0"/>
              <a:t>Rel-18 </a:t>
            </a:r>
            <a:r>
              <a:rPr lang="en-US" sz="2800" dirty="0"/>
              <a:t>SA5 OAM ongoing WIs/SIs(ref:S5-231006)</a:t>
            </a:r>
          </a:p>
        </p:txBody>
      </p:sp>
      <p:graphicFrame>
        <p:nvGraphicFramePr>
          <p:cNvPr id="10" name="表格 9">
            <a:extLst>
              <a:ext uri="{FF2B5EF4-FFF2-40B4-BE49-F238E27FC236}">
                <a16:creationId xmlns:a16="http://schemas.microsoft.com/office/drawing/2014/main" id="{D2641AAF-EAF7-48C0-9D86-BFB705913B75}"/>
              </a:ext>
            </a:extLst>
          </p:cNvPr>
          <p:cNvGraphicFramePr>
            <a:graphicFrameLocks noGrp="1"/>
          </p:cNvGraphicFramePr>
          <p:nvPr>
            <p:extLst>
              <p:ext uri="{D42A27DB-BD31-4B8C-83A1-F6EECF244321}">
                <p14:modId xmlns:p14="http://schemas.microsoft.com/office/powerpoint/2010/main" val="39799585"/>
              </p:ext>
            </p:extLst>
          </p:nvPr>
        </p:nvGraphicFramePr>
        <p:xfrm>
          <a:off x="5657850" y="3133065"/>
          <a:ext cx="6413497" cy="3200400"/>
        </p:xfrm>
        <a:graphic>
          <a:graphicData uri="http://schemas.openxmlformats.org/drawingml/2006/table">
            <a:tbl>
              <a:tblPr>
                <a:tableStyleId>{5C22544A-7EE6-4342-B048-85BDC9FD1C3A}</a:tableStyleId>
              </a:tblPr>
              <a:tblGrid>
                <a:gridCol w="352977">
                  <a:extLst>
                    <a:ext uri="{9D8B030D-6E8A-4147-A177-3AD203B41FA5}">
                      <a16:colId xmlns:a16="http://schemas.microsoft.com/office/drawing/2014/main" val="20000"/>
                    </a:ext>
                  </a:extLst>
                </a:gridCol>
                <a:gridCol w="2685205">
                  <a:extLst>
                    <a:ext uri="{9D8B030D-6E8A-4147-A177-3AD203B41FA5}">
                      <a16:colId xmlns:a16="http://schemas.microsoft.com/office/drawing/2014/main" val="20001"/>
                    </a:ext>
                  </a:extLst>
                </a:gridCol>
                <a:gridCol w="1175570">
                  <a:extLst>
                    <a:ext uri="{9D8B030D-6E8A-4147-A177-3AD203B41FA5}">
                      <a16:colId xmlns:a16="http://schemas.microsoft.com/office/drawing/2014/main" val="20002"/>
                    </a:ext>
                  </a:extLst>
                </a:gridCol>
                <a:gridCol w="1219056">
                  <a:extLst>
                    <a:ext uri="{9D8B030D-6E8A-4147-A177-3AD203B41FA5}">
                      <a16:colId xmlns:a16="http://schemas.microsoft.com/office/drawing/2014/main" val="20003"/>
                    </a:ext>
                  </a:extLst>
                </a:gridCol>
                <a:gridCol w="980689">
                  <a:extLst>
                    <a:ext uri="{9D8B030D-6E8A-4147-A177-3AD203B41FA5}">
                      <a16:colId xmlns:a16="http://schemas.microsoft.com/office/drawing/2014/main" val="20004"/>
                    </a:ext>
                  </a:extLst>
                </a:gridCol>
              </a:tblGrid>
              <a:tr h="144105">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2779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114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09360">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Enhancement of Management Data Analytics phase 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Intel, NEC</a:t>
                      </a:r>
                      <a:endParaRPr lang="en-US" altLang="zh-CN" sz="90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eMDAS_Ph2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Arial" panose="020B0604020202020204" pitchFamily="34" charset="0"/>
                          <a:ea typeface="+mn-ea"/>
                          <a:cs typeface="Arial" panose="020B0604020202020204" pitchFamily="34" charset="0"/>
                        </a:rPr>
                        <a:t>SP-220981</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11477">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AI/ML management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AIML_MGMT</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900" dirty="0">
                          <a:solidFill>
                            <a:srgbClr val="0000FF"/>
                          </a:solidFill>
                          <a:effectLst/>
                          <a:latin typeface="Arial" panose="020B0604020202020204" pitchFamily="34" charset="0"/>
                          <a:cs typeface="Arial" panose="020B0604020202020204" pitchFamily="34" charset="0"/>
                        </a:rPr>
                        <a:t>S5-231199</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331931682"/>
                  </a:ext>
                </a:extLst>
              </a:tr>
              <a:tr h="209360">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Intent driven Management Service for mobile network phase 2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rPr>
                        <a:t>Huawei, Ericsson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IDMS_MN_ph2</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latin typeface="Arial" panose="020B0604020202020204" pitchFamily="34" charset="0"/>
                          <a:ea typeface="+mn-ea"/>
                          <a:cs typeface="Arial" panose="020B0604020202020204" pitchFamily="34" charset="0"/>
                        </a:rPr>
                        <a:t>S5-231200</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3136993175"/>
                  </a:ext>
                </a:extLst>
              </a:tr>
              <a:tr h="12779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Telecom, Intel</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40065">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33</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1477">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35</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a:t>
                      </a:r>
                      <a:r>
                        <a:rPr lang="en-US" altLang="zh-CN" sz="900" kern="1200">
                          <a:solidFill>
                            <a:schemeClr val="tx1"/>
                          </a:solidFill>
                          <a:effectLst/>
                          <a:latin typeface="Arial" panose="020B0604020202020204" pitchFamily="34" charset="0"/>
                          <a:ea typeface="+mn-ea"/>
                          <a:cs typeface="Arial" panose="020B0604020202020204" pitchFamily="34" charset="0"/>
                        </a:rPr>
                        <a:t>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Samsung</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1477">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36</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Arial" panose="020B0604020202020204" pitchFamily="34" charset="0"/>
                          <a:cs typeface="Arial" panose="020B0604020202020204" pitchFamily="34" charset="0"/>
                        </a:rPr>
                        <a:t>New WID on methodology for deprecation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OAM_MetDep</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11477">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37</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Management of Trace/MDT phase 2</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Nokia</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5GMDT_Ph2</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SP-221163</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569424132"/>
                  </a:ext>
                </a:extLst>
              </a:tr>
              <a:tr h="12779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114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38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11" name="表格 10">
            <a:extLst>
              <a:ext uri="{FF2B5EF4-FFF2-40B4-BE49-F238E27FC236}">
                <a16:creationId xmlns:a16="http://schemas.microsoft.com/office/drawing/2014/main" id="{82E9D9F2-F45B-46E3-8570-9956E406235F}"/>
              </a:ext>
            </a:extLst>
          </p:cNvPr>
          <p:cNvGraphicFramePr>
            <a:graphicFrameLocks noGrp="1"/>
          </p:cNvGraphicFramePr>
          <p:nvPr>
            <p:extLst>
              <p:ext uri="{D42A27DB-BD31-4B8C-83A1-F6EECF244321}">
                <p14:modId xmlns:p14="http://schemas.microsoft.com/office/powerpoint/2010/main" val="930847603"/>
              </p:ext>
            </p:extLst>
          </p:nvPr>
        </p:nvGraphicFramePr>
        <p:xfrm>
          <a:off x="120651" y="1015758"/>
          <a:ext cx="5480048" cy="5302689"/>
        </p:xfrm>
        <a:graphic>
          <a:graphicData uri="http://schemas.openxmlformats.org/drawingml/2006/table">
            <a:tbl>
              <a:tblPr>
                <a:tableStyleId>{5C22544A-7EE6-4342-B048-85BDC9FD1C3A}</a:tableStyleId>
              </a:tblPr>
              <a:tblGrid>
                <a:gridCol w="261949">
                  <a:extLst>
                    <a:ext uri="{9D8B030D-6E8A-4147-A177-3AD203B41FA5}">
                      <a16:colId xmlns:a16="http://schemas.microsoft.com/office/drawing/2014/main" val="20000"/>
                    </a:ext>
                  </a:extLst>
                </a:gridCol>
                <a:gridCol w="2499781">
                  <a:extLst>
                    <a:ext uri="{9D8B030D-6E8A-4147-A177-3AD203B41FA5}">
                      <a16:colId xmlns:a16="http://schemas.microsoft.com/office/drawing/2014/main" val="20001"/>
                    </a:ext>
                  </a:extLst>
                </a:gridCol>
                <a:gridCol w="889664">
                  <a:extLst>
                    <a:ext uri="{9D8B030D-6E8A-4147-A177-3AD203B41FA5}">
                      <a16:colId xmlns:a16="http://schemas.microsoft.com/office/drawing/2014/main" val="20002"/>
                    </a:ext>
                  </a:extLst>
                </a:gridCol>
                <a:gridCol w="997772">
                  <a:extLst>
                    <a:ext uri="{9D8B030D-6E8A-4147-A177-3AD203B41FA5}">
                      <a16:colId xmlns:a16="http://schemas.microsoft.com/office/drawing/2014/main" val="20003"/>
                    </a:ext>
                  </a:extLst>
                </a:gridCol>
                <a:gridCol w="830882">
                  <a:extLst>
                    <a:ext uri="{9D8B030D-6E8A-4147-A177-3AD203B41FA5}">
                      <a16:colId xmlns:a16="http://schemas.microsoft.com/office/drawing/2014/main" val="20005"/>
                    </a:ext>
                  </a:extLst>
                </a:gridCol>
              </a:tblGrid>
              <a:tr h="153222">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0095">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FS_NETSLICE_IDMS</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SP-220278</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18531">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SP-220153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Intel,</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baseline="0">
                          <a:solidFill>
                            <a:schemeClr val="tx1"/>
                          </a:solidFill>
                          <a:effectLst/>
                          <a:latin typeface="Arial" panose="020B0604020202020204" pitchFamily="34" charset="0"/>
                          <a:ea typeface="+mn-ea"/>
                          <a:cs typeface="Arial" panose="020B0604020202020204" pitchFamily="34" charset="0"/>
                        </a:rPr>
                        <a:t>China Mobile</a:t>
                      </a:r>
                      <a:endParaRPr lang="en-US"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FS_MEDACO_RAN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9"/>
                  </a:ext>
                </a:extLst>
              </a:tr>
              <a:tr h="130095">
                <a:tc gridSpan="5">
                  <a:txBody>
                    <a:bodyPr/>
                    <a:lstStyle/>
                    <a:p>
                      <a:pPr algn="l">
                        <a:spcAft>
                          <a:spcPts val="0"/>
                        </a:spcAft>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SP-220146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5GLAN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FS_5GLAN_Mgt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FS_MCVNF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900" kern="1200" baseline="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Study </a:t>
                      </a: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6"/>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SP-220152</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(finished)Study on YANG P</a:t>
                      </a:r>
                      <a:r>
                        <a:rPr lang="en-US" sz="900" dirty="0">
                          <a:solidFill>
                            <a:schemeClr val="tx1"/>
                          </a:solidFill>
                          <a:effectLst/>
                          <a:latin typeface="Arial" panose="020B0604020202020204" pitchFamily="34" charset="0"/>
                          <a:ea typeface="宋体" panose="02010600030101010101" pitchFamily="2" charset="-122"/>
                        </a:rPr>
                        <a:t>USH (stopped at SA5#144e)</a:t>
                      </a:r>
                      <a:endParaRPr lang="zh-CN" sz="120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China Unicom</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FS_IOT_NTN</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SP-220490</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0"/>
                  </a:ext>
                </a:extLst>
              </a:tr>
              <a:tr h="16299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19</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Study on Data management phase 2</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Nokia</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FS_MADCOL_ph2</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SP-220842</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12" name="表格 11">
            <a:extLst>
              <a:ext uri="{FF2B5EF4-FFF2-40B4-BE49-F238E27FC236}">
                <a16:creationId xmlns:a16="http://schemas.microsoft.com/office/drawing/2014/main" id="{85947537-3047-440C-A75F-E144C28C931C}"/>
              </a:ext>
            </a:extLst>
          </p:cNvPr>
          <p:cNvGraphicFramePr>
            <a:graphicFrameLocks noGrp="1"/>
          </p:cNvGraphicFramePr>
          <p:nvPr>
            <p:extLst>
              <p:ext uri="{D42A27DB-BD31-4B8C-83A1-F6EECF244321}">
                <p14:modId xmlns:p14="http://schemas.microsoft.com/office/powerpoint/2010/main" val="812215737"/>
              </p:ext>
            </p:extLst>
          </p:nvPr>
        </p:nvGraphicFramePr>
        <p:xfrm>
          <a:off x="5657850" y="1004896"/>
          <a:ext cx="6413499" cy="2120004"/>
        </p:xfrm>
        <a:graphic>
          <a:graphicData uri="http://schemas.openxmlformats.org/drawingml/2006/table">
            <a:tbl>
              <a:tblPr>
                <a:tableStyleId>{5C22544A-7EE6-4342-B048-85BDC9FD1C3A}</a:tableStyleId>
              </a:tblPr>
              <a:tblGrid>
                <a:gridCol w="308011">
                  <a:extLst>
                    <a:ext uri="{9D8B030D-6E8A-4147-A177-3AD203B41FA5}">
                      <a16:colId xmlns:a16="http://schemas.microsoft.com/office/drawing/2014/main" val="20000"/>
                    </a:ext>
                  </a:extLst>
                </a:gridCol>
                <a:gridCol w="3279999">
                  <a:extLst>
                    <a:ext uri="{9D8B030D-6E8A-4147-A177-3AD203B41FA5}">
                      <a16:colId xmlns:a16="http://schemas.microsoft.com/office/drawing/2014/main" val="20001"/>
                    </a:ext>
                  </a:extLst>
                </a:gridCol>
                <a:gridCol w="642367">
                  <a:extLst>
                    <a:ext uri="{9D8B030D-6E8A-4147-A177-3AD203B41FA5}">
                      <a16:colId xmlns:a16="http://schemas.microsoft.com/office/drawing/2014/main" val="20002"/>
                    </a:ext>
                  </a:extLst>
                </a:gridCol>
                <a:gridCol w="1206139">
                  <a:extLst>
                    <a:ext uri="{9D8B030D-6E8A-4147-A177-3AD203B41FA5}">
                      <a16:colId xmlns:a16="http://schemas.microsoft.com/office/drawing/2014/main" val="20003"/>
                    </a:ext>
                  </a:extLst>
                </a:gridCol>
                <a:gridCol w="976983">
                  <a:extLst>
                    <a:ext uri="{9D8B030D-6E8A-4147-A177-3AD203B41FA5}">
                      <a16:colId xmlns:a16="http://schemas.microsoft.com/office/drawing/2014/main" val="20005"/>
                    </a:ext>
                  </a:extLst>
                </a:gridCol>
              </a:tblGrid>
              <a:tr h="171513">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40654">
                <a:tc gridSpan="5">
                  <a:txBody>
                    <a:bodyPr/>
                    <a:lstStyle/>
                    <a:p>
                      <a:pPr marL="0" algn="l" defTabSz="1219170" rtl="0" eaLnBrk="1" latinLnBrk="0" hangingPunct="1">
                        <a:spcAft>
                          <a:spcPts val="0"/>
                        </a:spcAft>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2"/>
                  </a:ext>
                </a:extLst>
              </a:tr>
              <a:tr h="13008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22895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SP-220147/</a:t>
                      </a:r>
                      <a:r>
                        <a:rPr lang="fr-FR" altLang="zh-CN" sz="900" dirty="0">
                          <a:solidFill>
                            <a:srgbClr val="0000FF"/>
                          </a:solidFill>
                          <a:effectLst/>
                          <a:latin typeface="Arial" panose="020B0604020202020204" pitchFamily="34" charset="0"/>
                          <a:cs typeface="Arial" panose="020B0604020202020204" pitchFamily="34" charset="0"/>
                        </a:rPr>
                        <a:t>S5-231198</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13" name="矩形 12">
            <a:extLst>
              <a:ext uri="{FF2B5EF4-FFF2-40B4-BE49-F238E27FC236}">
                <a16:creationId xmlns:a16="http://schemas.microsoft.com/office/drawing/2014/main" id="{C1BA89FF-9B24-4E88-AD32-B843891160F2}"/>
              </a:ext>
            </a:extLst>
          </p:cNvPr>
          <p:cNvSpPr/>
          <p:nvPr/>
        </p:nvSpPr>
        <p:spPr>
          <a:xfrm>
            <a:off x="411846" y="739001"/>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a:solidFill>
                  <a:srgbClr val="FF3300"/>
                </a:solidFill>
                <a:latin typeface="+mn-lt"/>
              </a:rPr>
              <a:t>40</a:t>
            </a:r>
            <a:r>
              <a:rPr lang="en-US" altLang="zh-CN" sz="1200" b="1" dirty="0">
                <a:solidFill>
                  <a:srgbClr val="0000FF"/>
                </a:solidFill>
                <a:latin typeface="+mn-lt"/>
              </a:rPr>
              <a:t> WIs/Sis, including 23 ongoing Sis and 12 ongoing </a:t>
            </a:r>
            <a:r>
              <a:rPr lang="en-US" altLang="zh-CN" sz="1200" b="1" dirty="0" err="1">
                <a:solidFill>
                  <a:srgbClr val="0000FF"/>
                </a:solidFill>
                <a:latin typeface="+mn-lt"/>
              </a:rPr>
              <a:t>Wis</a:t>
            </a:r>
            <a:r>
              <a:rPr lang="en-US" altLang="zh-CN" sz="1200" b="1" dirty="0">
                <a:solidFill>
                  <a:srgbClr val="0000FF"/>
                </a:solidFill>
                <a:latin typeface="+mn-lt"/>
              </a:rPr>
              <a:t>, 2 WI is waiting for SA approval, 3 studies are finished. </a:t>
            </a:r>
          </a:p>
        </p:txBody>
      </p:sp>
    </p:spTree>
    <p:extLst>
      <p:ext uri="{BB962C8B-B14F-4D97-AF65-F5344CB8AC3E}">
        <p14:creationId xmlns:p14="http://schemas.microsoft.com/office/powerpoint/2010/main" val="259069765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8">
            <a:extLst>
              <a:ext uri="{FF2B5EF4-FFF2-40B4-BE49-F238E27FC236}">
                <a16:creationId xmlns:a16="http://schemas.microsoft.com/office/drawing/2014/main" id="{F8BA1BDD-8441-4AA1-9A8F-C0C5B092063D}"/>
              </a:ext>
            </a:extLst>
          </p:cNvPr>
          <p:cNvSpPr/>
          <p:nvPr/>
        </p:nvSpPr>
        <p:spPr bwMode="auto">
          <a:xfrm>
            <a:off x="9196517" y="771351"/>
            <a:ext cx="1524292" cy="4896143"/>
          </a:xfrm>
          <a:prstGeom prst="rect">
            <a:avLst/>
          </a:prstGeom>
          <a:solidFill>
            <a:sysClr val="window" lastClr="FFFFFF"/>
          </a:solidFill>
          <a:ln w="9525" cap="flat" cmpd="sng" algn="ctr">
            <a:solidFill>
              <a:sysClr val="windowText" lastClr="0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1200" b="1" i="0" u="none" strike="noStrike" kern="0" cap="none" spc="0" normalizeH="0" baseline="0" noProof="0" dirty="0">
                <a:ln>
                  <a:noFill/>
                </a:ln>
                <a:solidFill>
                  <a:srgbClr val="00B0F0"/>
                </a:solidFill>
                <a:effectLst/>
                <a:uLnTx/>
                <a:uFillTx/>
                <a:latin typeface="Arial" panose="020B0604020202020204" pitchFamily="34" charset="0"/>
                <a:ea typeface="宋体" panose="02010600030101010101" pitchFamily="2" charset="-122"/>
                <a:cs typeface="Arial" panose="020B0604020202020204" pitchFamily="34" charset="0"/>
              </a:rPr>
              <a:t>Rel-18 SI</a:t>
            </a:r>
            <a:endParaRPr kumimoji="0" lang="zh-CN" altLang="en-US" sz="1200" b="1" i="0" u="none" strike="noStrike" kern="0" cap="none" spc="0" normalizeH="0" baseline="0" noProof="0" dirty="0">
              <a:ln>
                <a:noFill/>
              </a:ln>
              <a:solidFill>
                <a:srgbClr val="00B0F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圆角矩形 3">
            <a:extLst>
              <a:ext uri="{FF2B5EF4-FFF2-40B4-BE49-F238E27FC236}">
                <a16:creationId xmlns:a16="http://schemas.microsoft.com/office/drawing/2014/main" id="{424B7FAB-D374-4265-A905-D47D1D4170BB}"/>
              </a:ext>
            </a:extLst>
          </p:cNvPr>
          <p:cNvSpPr/>
          <p:nvPr/>
        </p:nvSpPr>
        <p:spPr bwMode="auto">
          <a:xfrm>
            <a:off x="7237827" y="4244582"/>
            <a:ext cx="1711928" cy="1059127"/>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15.Management architecture and mechanisms (</a:t>
            </a:r>
            <a:r>
              <a:rPr lang="en-US" altLang="zh-CN" sz="1050" kern="0" dirty="0" err="1">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eSBMA</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1050" kern="0" dirty="0" err="1">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FS_eSBMAe</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1050" kern="0" dirty="0" err="1">
                <a:solidFill>
                  <a:prstClr val="black"/>
                </a:solidFill>
                <a:highlight>
                  <a:srgbClr val="C0C0C0"/>
                </a:highlight>
                <a:latin typeface="Arial" panose="020B0604020202020204" pitchFamily="34" charset="0"/>
                <a:ea typeface="微软雅黑" panose="020B0503020204020204" pitchFamily="34" charset="-122"/>
                <a:cs typeface="Arial" panose="020B0604020202020204" pitchFamily="34" charset="0"/>
              </a:rPr>
              <a:t>OAM_MetDep</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6" name="矩形 18">
            <a:extLst>
              <a:ext uri="{FF2B5EF4-FFF2-40B4-BE49-F238E27FC236}">
                <a16:creationId xmlns:a16="http://schemas.microsoft.com/office/drawing/2014/main" id="{5DCC94DA-50FF-423A-BB70-7046BF1FE862}"/>
              </a:ext>
            </a:extLst>
          </p:cNvPr>
          <p:cNvSpPr/>
          <p:nvPr/>
        </p:nvSpPr>
        <p:spPr bwMode="auto">
          <a:xfrm>
            <a:off x="1559086" y="771351"/>
            <a:ext cx="7585481" cy="4896144"/>
          </a:xfrm>
          <a:prstGeom prst="rect">
            <a:avLst/>
          </a:prstGeom>
          <a:noFill/>
          <a:ln w="9525" cap="flat" cmpd="sng" algn="ctr">
            <a:solidFill>
              <a:sysClr val="windowText" lastClr="0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400" b="1" kern="0" dirty="0">
                <a:solidFill>
                  <a:srgbClr val="00B0F0"/>
                </a:solidFill>
                <a:latin typeface="Arial" panose="020B0604020202020204" pitchFamily="34" charset="0"/>
                <a:ea typeface="宋体" panose="02010600030101010101" pitchFamily="2" charset="-122"/>
                <a:cs typeface="Arial" panose="020B0604020202020204" pitchFamily="34" charset="0"/>
              </a:rPr>
              <a:t>Rel-18 potential WI planning</a:t>
            </a:r>
            <a:endParaRPr lang="zh-CN" altLang="en-US" sz="1400" b="1" kern="0" dirty="0">
              <a:solidFill>
                <a:srgbClr val="00B0F0"/>
              </a:solidFill>
              <a:latin typeface="Arial" panose="020B0604020202020204" pitchFamily="34" charset="0"/>
              <a:ea typeface="宋体" panose="02010600030101010101" pitchFamily="2" charset="-122"/>
              <a:cs typeface="Arial" panose="020B0604020202020204" pitchFamily="34" charset="0"/>
            </a:endParaRPr>
          </a:p>
        </p:txBody>
      </p:sp>
      <p:sp>
        <p:nvSpPr>
          <p:cNvPr id="7" name="标题 1">
            <a:extLst>
              <a:ext uri="{FF2B5EF4-FFF2-40B4-BE49-F238E27FC236}">
                <a16:creationId xmlns:a16="http://schemas.microsoft.com/office/drawing/2014/main" id="{D9921513-64F9-4985-9DDF-81B2B89A3AFB}"/>
              </a:ext>
            </a:extLst>
          </p:cNvPr>
          <p:cNvSpPr txBox="1">
            <a:spLocks/>
          </p:cNvSpPr>
          <p:nvPr/>
        </p:nvSpPr>
        <p:spPr bwMode="auto">
          <a:xfrm>
            <a:off x="247311" y="195474"/>
            <a:ext cx="11648127" cy="49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defPPr>
              <a:defRPr lang="en-US"/>
            </a:defPPr>
            <a:lvl1pPr indent="0" defTabSz="672629" eaLnBrk="0" fontAlgn="base" hangingPunct="0">
              <a:lnSpc>
                <a:spcPts val="3428"/>
              </a:lnSpc>
              <a:spcBef>
                <a:spcPts val="0"/>
              </a:spcBef>
              <a:spcAft>
                <a:spcPct val="20000"/>
              </a:spcAft>
              <a:buClr>
                <a:srgbClr val="595959"/>
              </a:buClr>
              <a:buSzPct val="100000"/>
              <a:buFont typeface="微软雅黑" pitchFamily="34" charset="-122"/>
              <a:buNone/>
              <a:defRPr sz="2400" b="1" baseline="0">
                <a:solidFill>
                  <a:srgbClr val="C00000"/>
                </a:solidFill>
                <a:latin typeface="Microsoft YaHei" panose="020B0503020204020204" pitchFamily="34" charset="-122"/>
                <a:ea typeface="Microsoft YaHei" panose="020B0503020204020204" pitchFamily="34" charset="-122"/>
              </a:defRPr>
            </a:lvl1pPr>
            <a:lvl2pPr marL="593425" indent="0" algn="ctr" defTabSz="672629" eaLnBrk="0" fontAlgn="base" hangingPunct="0">
              <a:lnSpc>
                <a:spcPct val="140000"/>
              </a:lnSpc>
              <a:spcBef>
                <a:spcPct val="0"/>
              </a:spcBef>
              <a:spcAft>
                <a:spcPct val="20000"/>
              </a:spcAft>
              <a:buClr>
                <a:srgbClr val="595959"/>
              </a:buClr>
              <a:buSzPct val="100000"/>
              <a:buFont typeface="FrutigerNext LT Regular" pitchFamily="34" charset="0"/>
              <a:buNone/>
              <a:defRPr sz="2596">
                <a:latin typeface="+mn-lt"/>
              </a:defRPr>
            </a:lvl2pPr>
            <a:lvl3pPr marL="1186848" indent="0" algn="ctr" defTabSz="672629" eaLnBrk="0" fontAlgn="base" hangingPunct="0">
              <a:lnSpc>
                <a:spcPct val="140000"/>
              </a:lnSpc>
              <a:spcBef>
                <a:spcPct val="0"/>
              </a:spcBef>
              <a:spcAft>
                <a:spcPct val="20000"/>
              </a:spcAft>
              <a:buClr>
                <a:srgbClr val="595959"/>
              </a:buClr>
              <a:buSzPct val="80000"/>
              <a:buFont typeface="FrutigerNext LT Regular" pitchFamily="34" charset="0"/>
              <a:buNone/>
              <a:defRPr sz="2336">
                <a:latin typeface="+mn-lt"/>
              </a:defRPr>
            </a:lvl3pPr>
            <a:lvl4pPr marL="1780274" indent="0" algn="ctr" defTabSz="672629" eaLnBrk="0" fontAlgn="base" hangingPunct="0">
              <a:lnSpc>
                <a:spcPct val="140000"/>
              </a:lnSpc>
              <a:spcBef>
                <a:spcPct val="0"/>
              </a:spcBef>
              <a:spcAft>
                <a:spcPct val="20000"/>
              </a:spcAft>
              <a:buClr>
                <a:schemeClr val="bg2"/>
              </a:buClr>
              <a:buSzPct val="60000"/>
              <a:buNone/>
              <a:defRPr sz="2077">
                <a:latin typeface="+mn-lt"/>
              </a:defRPr>
            </a:lvl4pPr>
            <a:lvl5pPr marL="2373698" indent="0" algn="ctr" defTabSz="672629" eaLnBrk="0" fontAlgn="base" hangingPunct="0">
              <a:lnSpc>
                <a:spcPct val="140000"/>
              </a:lnSpc>
              <a:spcBef>
                <a:spcPct val="0"/>
              </a:spcBef>
              <a:spcAft>
                <a:spcPct val="20000"/>
              </a:spcAft>
              <a:buClr>
                <a:schemeClr val="bg2"/>
              </a:buClr>
              <a:buSzPct val="60000"/>
              <a:buFont typeface="Trebuchet MS" pitchFamily="34" charset="0"/>
              <a:buNone/>
              <a:defRPr sz="2077">
                <a:latin typeface="+mn-lt"/>
              </a:defRPr>
            </a:lvl5pPr>
            <a:lvl6pPr marL="2967122" indent="0" algn="ctr" defTabSz="672706" fontAlgn="base">
              <a:lnSpc>
                <a:spcPct val="140000"/>
              </a:lnSpc>
              <a:spcBef>
                <a:spcPct val="0"/>
              </a:spcBef>
              <a:spcAft>
                <a:spcPct val="20000"/>
              </a:spcAft>
              <a:buClr>
                <a:schemeClr val="bg2"/>
              </a:buClr>
              <a:buSzPct val="60000"/>
              <a:buFont typeface="Trebuchet MS" pitchFamily="34" charset="0"/>
              <a:buNone/>
              <a:defRPr sz="2077">
                <a:latin typeface="+mn-lt"/>
              </a:defRPr>
            </a:lvl6pPr>
            <a:lvl7pPr marL="3560546" indent="0" algn="ctr" defTabSz="672706" fontAlgn="base">
              <a:lnSpc>
                <a:spcPct val="140000"/>
              </a:lnSpc>
              <a:spcBef>
                <a:spcPct val="0"/>
              </a:spcBef>
              <a:spcAft>
                <a:spcPct val="20000"/>
              </a:spcAft>
              <a:buClr>
                <a:schemeClr val="bg2"/>
              </a:buClr>
              <a:buSzPct val="60000"/>
              <a:buFont typeface="Trebuchet MS" pitchFamily="34" charset="0"/>
              <a:buNone/>
              <a:defRPr sz="2077">
                <a:latin typeface="+mn-lt"/>
              </a:defRPr>
            </a:lvl7pPr>
            <a:lvl8pPr marL="4153972" indent="0" algn="ctr" defTabSz="672706" fontAlgn="base">
              <a:lnSpc>
                <a:spcPct val="140000"/>
              </a:lnSpc>
              <a:spcBef>
                <a:spcPct val="0"/>
              </a:spcBef>
              <a:spcAft>
                <a:spcPct val="20000"/>
              </a:spcAft>
              <a:buClr>
                <a:schemeClr val="bg2"/>
              </a:buClr>
              <a:buSzPct val="60000"/>
              <a:buFont typeface="Trebuchet MS" pitchFamily="34" charset="0"/>
              <a:buNone/>
              <a:defRPr sz="2077">
                <a:latin typeface="+mn-lt"/>
              </a:defRPr>
            </a:lvl8pPr>
            <a:lvl9pPr marL="4747395" indent="0" algn="ctr" defTabSz="672706" fontAlgn="base">
              <a:lnSpc>
                <a:spcPct val="140000"/>
              </a:lnSpc>
              <a:spcBef>
                <a:spcPct val="0"/>
              </a:spcBef>
              <a:spcAft>
                <a:spcPct val="20000"/>
              </a:spcAft>
              <a:buClr>
                <a:schemeClr val="bg2"/>
              </a:buClr>
              <a:buSzPct val="60000"/>
              <a:buFont typeface="Trebuchet MS" pitchFamily="34" charset="0"/>
              <a:buNone/>
              <a:defRPr sz="2077">
                <a:latin typeface="+mn-lt"/>
              </a:defRPr>
            </a:lvl9pPr>
          </a:lstStyle>
          <a:p>
            <a:pPr>
              <a:defRPr/>
            </a:pPr>
            <a:r>
              <a:rPr lang="en-US" altLang="zh-CN" kern="0" dirty="0">
                <a:solidFill>
                  <a:srgbClr val="FF0000"/>
                </a:solidFill>
                <a:latin typeface="Calibri" panose="020F0502020204030204" pitchFamily="34" charset="0"/>
                <a:cs typeface="Calibri" panose="020F0502020204030204" pitchFamily="34" charset="0"/>
              </a:rPr>
              <a:t>Overview of Rel-18 potential WISI feature planning</a:t>
            </a:r>
            <a:endParaRPr lang="zh-CN" altLang="en-US" kern="0" dirty="0">
              <a:solidFill>
                <a:srgbClr val="FF0000"/>
              </a:solidFill>
              <a:latin typeface="Calibri" panose="020F0502020204030204" pitchFamily="34" charset="0"/>
              <a:cs typeface="Calibri" panose="020F0502020204030204" pitchFamily="34" charset="0"/>
            </a:endParaRPr>
          </a:p>
        </p:txBody>
      </p:sp>
      <p:sp>
        <p:nvSpPr>
          <p:cNvPr id="8" name="圆角矩形 5">
            <a:extLst>
              <a:ext uri="{FF2B5EF4-FFF2-40B4-BE49-F238E27FC236}">
                <a16:creationId xmlns:a16="http://schemas.microsoft.com/office/drawing/2014/main" id="{97E1FF82-10FF-4D72-9291-ED7DDCC426E7}"/>
              </a:ext>
            </a:extLst>
          </p:cNvPr>
          <p:cNvSpPr/>
          <p:nvPr/>
        </p:nvSpPr>
        <p:spPr bwMode="auto">
          <a:xfrm>
            <a:off x="2384386" y="3347533"/>
            <a:ext cx="1977139" cy="2285826"/>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Management Support of 5G/5G advanced specific network features including NRM and PM data :</a:t>
            </a:r>
          </a:p>
          <a:p>
            <a:pPr defTabSz="914400" eaLnBrk="0" fontAlgn="base" hangingPunct="0">
              <a:spcBef>
                <a:spcPct val="0"/>
              </a:spcBef>
              <a:spcAft>
                <a:spcPct val="0"/>
              </a:spcAft>
              <a:buFontTx/>
              <a:buAutoNum type="arabicPeriod"/>
            </a:pPr>
            <a:r>
              <a:rPr lang="en-US" altLang="zh-CN" sz="1050" kern="0" dirty="0" err="1">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eECM</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5GLAN_mgt</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MCVNF</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MANWDAF</a:t>
            </a: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defTabSz="914400" eaLnBrk="0" fontAlgn="base" hangingPunct="0">
              <a:spcBef>
                <a:spcPct val="0"/>
              </a:spcBef>
              <a:spcAft>
                <a:spcPct val="0"/>
              </a:spcAft>
              <a:buFontTx/>
              <a:buAutoNum type="arabicPeriod"/>
            </a:pPr>
            <a:r>
              <a:rPr lang="en-US" altLang="zh-CN" sz="1050" kern="0" dirty="0" err="1">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URLLC_mgt</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MANS_ph2</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IOT_NTN</a:t>
            </a:r>
          </a:p>
          <a:p>
            <a:pPr defTabSz="914400" eaLnBrk="0" fontAlgn="base" hangingPunct="0">
              <a:spcBef>
                <a:spcPct val="0"/>
              </a:spcBef>
              <a:spcAft>
                <a:spcPct val="0"/>
              </a:spcAft>
              <a:buFontTx/>
              <a:buAutoNum type="arabicPeriod"/>
            </a:pPr>
            <a:r>
              <a:rPr lang="en-US" altLang="zh-CN" sz="105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MEDACO_RAN</a:t>
            </a:r>
          </a:p>
        </p:txBody>
      </p:sp>
      <p:sp>
        <p:nvSpPr>
          <p:cNvPr id="9" name="Rectangle 45">
            <a:extLst>
              <a:ext uri="{FF2B5EF4-FFF2-40B4-BE49-F238E27FC236}">
                <a16:creationId xmlns:a16="http://schemas.microsoft.com/office/drawing/2014/main" id="{20DFE8E6-93D4-4B9D-924B-CB821297220A}"/>
              </a:ext>
            </a:extLst>
          </p:cNvPr>
          <p:cNvSpPr/>
          <p:nvPr/>
        </p:nvSpPr>
        <p:spPr>
          <a:xfrm>
            <a:off x="2434835" y="2316955"/>
            <a:ext cx="1292883" cy="791898"/>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16.Autonomous network levels (</a:t>
            </a:r>
            <a:r>
              <a:rPr lang="en-US" altLang="zh-CN" sz="1100" kern="0" dirty="0" err="1">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FS_eANL,FS_ANLEVA</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10" name="Rectangle 46">
            <a:extLst>
              <a:ext uri="{FF2B5EF4-FFF2-40B4-BE49-F238E27FC236}">
                <a16:creationId xmlns:a16="http://schemas.microsoft.com/office/drawing/2014/main" id="{8E9D3F44-028E-4757-9E2B-C30293D8267B}"/>
              </a:ext>
            </a:extLst>
          </p:cNvPr>
          <p:cNvSpPr/>
          <p:nvPr/>
        </p:nvSpPr>
        <p:spPr>
          <a:xfrm>
            <a:off x="3768724" y="2315833"/>
            <a:ext cx="1072304" cy="784135"/>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17.Management Data analytics (</a:t>
            </a:r>
            <a:r>
              <a:rPr lang="en-US" altLang="zh-CN" sz="1100" kern="0" dirty="0">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eMDAS_ph2</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11" name="Rectangle 47">
            <a:extLst>
              <a:ext uri="{FF2B5EF4-FFF2-40B4-BE49-F238E27FC236}">
                <a16:creationId xmlns:a16="http://schemas.microsoft.com/office/drawing/2014/main" id="{BB51F77D-95CB-46B0-A08D-5E35D5EE72AE}"/>
              </a:ext>
            </a:extLst>
          </p:cNvPr>
          <p:cNvSpPr/>
          <p:nvPr/>
        </p:nvSpPr>
        <p:spPr>
          <a:xfrm>
            <a:off x="4901004" y="2324712"/>
            <a:ext cx="958038" cy="784132"/>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18.Self-X (</a:t>
            </a:r>
            <a:r>
              <a:rPr lang="en-US" altLang="zh-CN" sz="1100" kern="0" dirty="0">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RANSC</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12" name="Rectangle 48">
            <a:extLst>
              <a:ext uri="{FF2B5EF4-FFF2-40B4-BE49-F238E27FC236}">
                <a16:creationId xmlns:a16="http://schemas.microsoft.com/office/drawing/2014/main" id="{BD008BFD-3693-4B4D-B42D-B1CD05DFD047}"/>
              </a:ext>
            </a:extLst>
          </p:cNvPr>
          <p:cNvSpPr/>
          <p:nvPr/>
        </p:nvSpPr>
        <p:spPr>
          <a:xfrm>
            <a:off x="6176570" y="2317814"/>
            <a:ext cx="1292883" cy="791039"/>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19.Intent driven management (</a:t>
            </a:r>
            <a:r>
              <a:rPr lang="en-US" altLang="zh-CN" sz="1100" kern="0" dirty="0">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IDMS_MN_Ph2</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13" name="Rectangle 50">
            <a:extLst>
              <a:ext uri="{FF2B5EF4-FFF2-40B4-BE49-F238E27FC236}">
                <a16:creationId xmlns:a16="http://schemas.microsoft.com/office/drawing/2014/main" id="{2DC732E5-D4E5-40E3-AEAD-1571590E676C}"/>
              </a:ext>
            </a:extLst>
          </p:cNvPr>
          <p:cNvSpPr/>
          <p:nvPr/>
        </p:nvSpPr>
        <p:spPr>
          <a:xfrm>
            <a:off x="9268854" y="1401704"/>
            <a:ext cx="1358136" cy="280218"/>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1. FS_KQI_5G</a:t>
            </a: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Rectangle 51">
            <a:extLst>
              <a:ext uri="{FF2B5EF4-FFF2-40B4-BE49-F238E27FC236}">
                <a16:creationId xmlns:a16="http://schemas.microsoft.com/office/drawing/2014/main" id="{A6A99C87-2B69-46E1-A09E-83B9E861394C}"/>
              </a:ext>
            </a:extLst>
          </p:cNvPr>
          <p:cNvSpPr/>
          <p:nvPr/>
        </p:nvSpPr>
        <p:spPr>
          <a:xfrm>
            <a:off x="4576445" y="1245392"/>
            <a:ext cx="2051154" cy="923330"/>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22.Non-Public network management and support of new services (</a:t>
            </a:r>
            <a:r>
              <a:rPr lang="en-US" altLang="zh-CN" sz="1100" kern="0" dirty="0" err="1">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OAM_eNPN</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15" name="Rectangle 52">
            <a:extLst>
              <a:ext uri="{FF2B5EF4-FFF2-40B4-BE49-F238E27FC236}">
                <a16:creationId xmlns:a16="http://schemas.microsoft.com/office/drawing/2014/main" id="{AF9424F5-9C00-438A-BB66-5A7C93381F3C}"/>
              </a:ext>
            </a:extLst>
          </p:cNvPr>
          <p:cNvSpPr/>
          <p:nvPr/>
        </p:nvSpPr>
        <p:spPr>
          <a:xfrm>
            <a:off x="2434835" y="1252110"/>
            <a:ext cx="2071413" cy="919503"/>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21.Management exposure mechanisms using network slice </a:t>
            </a:r>
          </a:p>
          <a:p>
            <a:pPr algn="ct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100" kern="0" dirty="0">
                <a:solidFill>
                  <a:prstClr val="black"/>
                </a:solidFill>
                <a:highlight>
                  <a:srgbClr val="00FFFF"/>
                </a:highlight>
                <a:latin typeface="Arial" panose="020B0604020202020204" pitchFamily="34" charset="0"/>
                <a:ea typeface="微软雅黑" panose="020B0503020204020204" pitchFamily="34" charset="-122"/>
                <a:cs typeface="Arial" panose="020B0604020202020204" pitchFamily="34" charset="0"/>
              </a:rPr>
              <a:t>FS_NSCE</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1100" kern="0" dirty="0">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FS_MEC_ECM</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1100" kern="0" dirty="0">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FS_NSOEU, </a:t>
            </a:r>
            <a:r>
              <a:rPr lang="en-US" altLang="zh-CN" sz="1100" kern="0" dirty="0">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MSAC</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16" name="Rectangle 53">
            <a:extLst>
              <a:ext uri="{FF2B5EF4-FFF2-40B4-BE49-F238E27FC236}">
                <a16:creationId xmlns:a16="http://schemas.microsoft.com/office/drawing/2014/main" id="{9DB5B3D6-0F3E-40F2-89BC-C59D7EDCBCF2}"/>
              </a:ext>
            </a:extLst>
          </p:cNvPr>
          <p:cNvSpPr/>
          <p:nvPr/>
        </p:nvSpPr>
        <p:spPr>
          <a:xfrm>
            <a:off x="6694441" y="1250565"/>
            <a:ext cx="1413440" cy="806290"/>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23.EE5G_ph2 (</a:t>
            </a:r>
            <a:r>
              <a:rPr lang="en-US" altLang="zh-CN" sz="1100" kern="0" dirty="0">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EE5GPLUS_Ph2</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cxnSp>
        <p:nvCxnSpPr>
          <p:cNvPr id="17" name="Straight Connector 57">
            <a:extLst>
              <a:ext uri="{FF2B5EF4-FFF2-40B4-BE49-F238E27FC236}">
                <a16:creationId xmlns:a16="http://schemas.microsoft.com/office/drawing/2014/main" id="{72030861-BD1A-4A3A-B2AD-DBAB18FAADE6}"/>
              </a:ext>
            </a:extLst>
          </p:cNvPr>
          <p:cNvCxnSpPr>
            <a:cxnSpLocks/>
            <a:endCxn id="4" idx="3"/>
          </p:cNvCxnSpPr>
          <p:nvPr/>
        </p:nvCxnSpPr>
        <p:spPr>
          <a:xfrm flipV="1">
            <a:off x="1559086" y="3219423"/>
            <a:ext cx="9161723" cy="88430"/>
          </a:xfrm>
          <a:prstGeom prst="line">
            <a:avLst/>
          </a:prstGeom>
          <a:noFill/>
          <a:ln w="3175" cap="flat" cmpd="sng" algn="ctr">
            <a:solidFill>
              <a:srgbClr val="4F81BD">
                <a:shade val="95000"/>
                <a:satMod val="105000"/>
              </a:srgbClr>
            </a:solidFill>
            <a:prstDash val="dash"/>
          </a:ln>
          <a:effectLst/>
        </p:spPr>
      </p:cxnSp>
      <p:cxnSp>
        <p:nvCxnSpPr>
          <p:cNvPr id="18" name="Straight Connector 59">
            <a:extLst>
              <a:ext uri="{FF2B5EF4-FFF2-40B4-BE49-F238E27FC236}">
                <a16:creationId xmlns:a16="http://schemas.microsoft.com/office/drawing/2014/main" id="{DDC92FBA-6D7B-4BA7-BA9C-5D1B6CD01443}"/>
              </a:ext>
            </a:extLst>
          </p:cNvPr>
          <p:cNvCxnSpPr>
            <a:cxnSpLocks/>
          </p:cNvCxnSpPr>
          <p:nvPr/>
        </p:nvCxnSpPr>
        <p:spPr>
          <a:xfrm>
            <a:off x="1559086" y="2234759"/>
            <a:ext cx="9161723" cy="0"/>
          </a:xfrm>
          <a:prstGeom prst="line">
            <a:avLst/>
          </a:prstGeom>
          <a:noFill/>
          <a:ln w="3175" cap="flat" cmpd="sng" algn="ctr">
            <a:solidFill>
              <a:srgbClr val="4F81BD">
                <a:shade val="95000"/>
                <a:satMod val="105000"/>
              </a:srgbClr>
            </a:solidFill>
            <a:prstDash val="dash"/>
          </a:ln>
          <a:effectLst/>
        </p:spPr>
      </p:cxnSp>
      <p:sp>
        <p:nvSpPr>
          <p:cNvPr id="19" name="Rectangle 60">
            <a:extLst>
              <a:ext uri="{FF2B5EF4-FFF2-40B4-BE49-F238E27FC236}">
                <a16:creationId xmlns:a16="http://schemas.microsoft.com/office/drawing/2014/main" id="{442C2BA7-E576-4EC3-8DCC-F974B3F10606}"/>
              </a:ext>
            </a:extLst>
          </p:cNvPr>
          <p:cNvSpPr/>
          <p:nvPr/>
        </p:nvSpPr>
        <p:spPr>
          <a:xfrm>
            <a:off x="7630071" y="2319242"/>
            <a:ext cx="1128190" cy="789611"/>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20. AIML management</a:t>
            </a:r>
          </a:p>
          <a:p>
            <a:pPr algn="ctr" defTabSz="914400" eaLnBrk="0" fontAlgn="base" hangingPunct="0">
              <a:spcBef>
                <a:spcPct val="0"/>
              </a:spcBef>
              <a:spcAft>
                <a:spcPct val="0"/>
              </a:spcAft>
            </a:pP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100" kern="0" dirty="0">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AIML_MGMT</a:t>
            </a:r>
            <a:r>
              <a:rPr lang="en-US" altLang="zh-CN" sz="110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20" name="TextBox 80">
            <a:extLst>
              <a:ext uri="{FF2B5EF4-FFF2-40B4-BE49-F238E27FC236}">
                <a16:creationId xmlns:a16="http://schemas.microsoft.com/office/drawing/2014/main" id="{DAADE0B5-1EEC-4B2E-B15B-98165699E24D}"/>
              </a:ext>
            </a:extLst>
          </p:cNvPr>
          <p:cNvSpPr txBox="1"/>
          <p:nvPr/>
        </p:nvSpPr>
        <p:spPr>
          <a:xfrm>
            <a:off x="1587438" y="3749573"/>
            <a:ext cx="788055" cy="1200329"/>
          </a:xfrm>
          <a:prstGeom prst="rect">
            <a:avLst/>
          </a:prstGeom>
          <a:noFill/>
        </p:spPr>
        <p:txBody>
          <a:bodyPr wrap="square" rtlCol="0">
            <a:spAutoFit/>
          </a:bodyPr>
          <a:lstStyle/>
          <a:p>
            <a:pPr defTabSz="914400" eaLnBrk="0" fontAlgn="base" hangingPunct="0">
              <a:spcBef>
                <a:spcPct val="0"/>
              </a:spcBef>
              <a:spcAft>
                <a:spcPct val="0"/>
              </a:spcAft>
            </a:pPr>
            <a:r>
              <a:rPr lang="en-US" altLang="zh-CN" sz="1200" b="1" dirty="0">
                <a:solidFill>
                  <a:srgbClr val="00B0F0"/>
                </a:solidFill>
                <a:latin typeface="Arial" panose="020B0604020202020204" pitchFamily="34" charset="0"/>
                <a:ea typeface="宋体" panose="02010600030101010101" pitchFamily="2" charset="-122"/>
                <a:cs typeface="Arial" panose="020B0604020202020204" pitchFamily="34" charset="0"/>
              </a:rPr>
              <a:t>Management architecture and mechanisms</a:t>
            </a:r>
            <a:endParaRPr lang="zh-CN" altLang="en-US" sz="1200" b="1" dirty="0">
              <a:solidFill>
                <a:srgbClr val="00B0F0"/>
              </a:solidFill>
              <a:latin typeface="Arial" panose="020B0604020202020204" pitchFamily="34" charset="0"/>
              <a:ea typeface="宋体" panose="02010600030101010101" pitchFamily="2" charset="-122"/>
              <a:cs typeface="Arial" panose="020B0604020202020204" pitchFamily="34" charset="0"/>
            </a:endParaRPr>
          </a:p>
        </p:txBody>
      </p:sp>
      <p:sp>
        <p:nvSpPr>
          <p:cNvPr id="21" name="TextBox 81">
            <a:extLst>
              <a:ext uri="{FF2B5EF4-FFF2-40B4-BE49-F238E27FC236}">
                <a16:creationId xmlns:a16="http://schemas.microsoft.com/office/drawing/2014/main" id="{21854BE4-E4A8-4CF1-8CA0-5CC7E0397CB6}"/>
              </a:ext>
            </a:extLst>
          </p:cNvPr>
          <p:cNvSpPr txBox="1"/>
          <p:nvPr/>
        </p:nvSpPr>
        <p:spPr>
          <a:xfrm>
            <a:off x="1587438" y="2277856"/>
            <a:ext cx="788055" cy="830997"/>
          </a:xfrm>
          <a:prstGeom prst="rect">
            <a:avLst/>
          </a:prstGeom>
          <a:noFill/>
        </p:spPr>
        <p:txBody>
          <a:bodyPr wrap="square" rtlCol="0">
            <a:spAutoFit/>
          </a:bodyPr>
          <a:lstStyle/>
          <a:p>
            <a:pPr defTabSz="914400" eaLnBrk="0" fontAlgn="base" hangingPunct="0">
              <a:spcBef>
                <a:spcPct val="0"/>
              </a:spcBef>
              <a:spcAft>
                <a:spcPct val="0"/>
              </a:spcAft>
            </a:pPr>
            <a:r>
              <a:rPr lang="en-US" altLang="zh-CN" sz="1200" b="1" dirty="0">
                <a:solidFill>
                  <a:srgbClr val="00B050"/>
                </a:solidFill>
                <a:latin typeface="Arial" panose="020B0604020202020204" pitchFamily="34" charset="0"/>
                <a:ea typeface="宋体" panose="02010600030101010101" pitchFamily="2" charset="-122"/>
                <a:cs typeface="Arial" panose="020B0604020202020204" pitchFamily="34" charset="0"/>
              </a:rPr>
              <a:t>Intelligence and Automation</a:t>
            </a:r>
            <a:endParaRPr lang="zh-CN" altLang="en-US" sz="1200" b="1" dirty="0">
              <a:solidFill>
                <a:srgbClr val="00B050"/>
              </a:solidFill>
              <a:latin typeface="Arial" panose="020B0604020202020204" pitchFamily="34" charset="0"/>
              <a:ea typeface="宋体" panose="02010600030101010101" pitchFamily="2" charset="-122"/>
              <a:cs typeface="Arial" panose="020B0604020202020204" pitchFamily="34" charset="0"/>
            </a:endParaRPr>
          </a:p>
        </p:txBody>
      </p:sp>
      <p:sp>
        <p:nvSpPr>
          <p:cNvPr id="22" name="TextBox 82">
            <a:extLst>
              <a:ext uri="{FF2B5EF4-FFF2-40B4-BE49-F238E27FC236}">
                <a16:creationId xmlns:a16="http://schemas.microsoft.com/office/drawing/2014/main" id="{BF41D96D-256E-465A-A02C-F842345398E3}"/>
              </a:ext>
            </a:extLst>
          </p:cNvPr>
          <p:cNvSpPr txBox="1"/>
          <p:nvPr/>
        </p:nvSpPr>
        <p:spPr>
          <a:xfrm>
            <a:off x="1571725" y="1364764"/>
            <a:ext cx="803768" cy="646331"/>
          </a:xfrm>
          <a:prstGeom prst="rect">
            <a:avLst/>
          </a:prstGeom>
          <a:noFill/>
        </p:spPr>
        <p:txBody>
          <a:bodyPr wrap="square" rtlCol="0">
            <a:spAutoFit/>
          </a:bodyPr>
          <a:lstStyle/>
          <a:p>
            <a:pPr defTabSz="914400" eaLnBrk="0" fontAlgn="base" hangingPunct="0">
              <a:spcBef>
                <a:spcPct val="0"/>
              </a:spcBef>
              <a:spcAft>
                <a:spcPct val="0"/>
              </a:spcAft>
            </a:pPr>
            <a:r>
              <a:rPr lang="en-US" altLang="zh-CN" sz="1200" b="1" dirty="0">
                <a:solidFill>
                  <a:srgbClr val="C0504D"/>
                </a:solidFill>
                <a:latin typeface="Arial" panose="020B0604020202020204" pitchFamily="34" charset="0"/>
                <a:ea typeface="宋体" panose="02010600030101010101" pitchFamily="2" charset="-122"/>
                <a:cs typeface="Arial" panose="020B0604020202020204" pitchFamily="34" charset="0"/>
              </a:rPr>
              <a:t>Support of new services</a:t>
            </a:r>
            <a:endParaRPr lang="zh-CN" altLang="en-US" sz="1200" b="1" dirty="0">
              <a:solidFill>
                <a:srgbClr val="C0504D"/>
              </a:solidFill>
              <a:latin typeface="Arial" panose="020B0604020202020204" pitchFamily="34" charset="0"/>
              <a:ea typeface="宋体" panose="02010600030101010101" pitchFamily="2" charset="-122"/>
              <a:cs typeface="Arial" panose="020B0604020202020204" pitchFamily="34" charset="0"/>
            </a:endParaRPr>
          </a:p>
        </p:txBody>
      </p:sp>
      <p:sp>
        <p:nvSpPr>
          <p:cNvPr id="23" name="圆角矩形 5">
            <a:extLst>
              <a:ext uri="{FF2B5EF4-FFF2-40B4-BE49-F238E27FC236}">
                <a16:creationId xmlns:a16="http://schemas.microsoft.com/office/drawing/2014/main" id="{BD88C3B7-9DF6-48DA-80F5-035B94FA55E3}"/>
              </a:ext>
            </a:extLst>
          </p:cNvPr>
          <p:cNvSpPr/>
          <p:nvPr/>
        </p:nvSpPr>
        <p:spPr bwMode="auto">
          <a:xfrm>
            <a:off x="4419536" y="3366255"/>
            <a:ext cx="1398792" cy="714581"/>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9. Other NRM (</a:t>
            </a:r>
            <a:r>
              <a:rPr lang="en-US" altLang="zh-CN" sz="1050" kern="0" dirty="0">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adNRM_ph2</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24" name="圆角矩形 5">
            <a:extLst>
              <a:ext uri="{FF2B5EF4-FFF2-40B4-BE49-F238E27FC236}">
                <a16:creationId xmlns:a16="http://schemas.microsoft.com/office/drawing/2014/main" id="{939BBF1B-1D91-4B3F-95C9-67E52E71FD5B}"/>
              </a:ext>
            </a:extLst>
          </p:cNvPr>
          <p:cNvSpPr/>
          <p:nvPr/>
        </p:nvSpPr>
        <p:spPr bwMode="auto">
          <a:xfrm>
            <a:off x="4419231" y="4165438"/>
            <a:ext cx="1398793" cy="523133"/>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altLang="zh-CN" sz="1050" dirty="0">
                <a:solidFill>
                  <a:prstClr val="black"/>
                </a:solidFill>
                <a:latin typeface="Arial" panose="020B0604020202020204" pitchFamily="34" charset="0"/>
                <a:ea typeface="宋体" panose="02010600030101010101" pitchFamily="2" charset="-122"/>
                <a:cs typeface="Arial" panose="020B0604020202020204" pitchFamily="34" charset="0"/>
              </a:rPr>
              <a:t>10.Other PM data: (</a:t>
            </a:r>
            <a:r>
              <a:rPr lang="en-US" altLang="zh-CN" sz="1050" dirty="0">
                <a:solidFill>
                  <a:prstClr val="black"/>
                </a:solidFill>
                <a:highlight>
                  <a:srgbClr val="00FF00"/>
                </a:highlight>
                <a:latin typeface="Arial" panose="020B0604020202020204" pitchFamily="34" charset="0"/>
                <a:ea typeface="宋体" panose="02010600030101010101" pitchFamily="2" charset="-122"/>
                <a:cs typeface="Arial" panose="020B0604020202020204" pitchFamily="34" charset="0"/>
              </a:rPr>
              <a:t>PM_KPI_5G_Ph3</a:t>
            </a:r>
            <a:r>
              <a:rPr lang="en-US" altLang="zh-CN" sz="1050" dirty="0">
                <a:solidFill>
                  <a:prstClr val="black"/>
                </a:solidFill>
                <a:latin typeface="Arial" panose="020B0604020202020204" pitchFamily="34" charset="0"/>
                <a:ea typeface="宋体" panose="02010600030101010101" pitchFamily="2" charset="-122"/>
                <a:cs typeface="Arial" panose="020B0604020202020204" pitchFamily="34" charset="0"/>
              </a:rPr>
              <a:t>)</a:t>
            </a: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圆角矩形 5">
            <a:extLst>
              <a:ext uri="{FF2B5EF4-FFF2-40B4-BE49-F238E27FC236}">
                <a16:creationId xmlns:a16="http://schemas.microsoft.com/office/drawing/2014/main" id="{AF1EC2B9-F3AC-4116-B26D-8C608CFB3A26}"/>
              </a:ext>
            </a:extLst>
          </p:cNvPr>
          <p:cNvSpPr/>
          <p:nvPr/>
        </p:nvSpPr>
        <p:spPr bwMode="auto">
          <a:xfrm>
            <a:off x="5899795" y="4302421"/>
            <a:ext cx="1274872" cy="772299"/>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dirty="0">
                <a:solidFill>
                  <a:prstClr val="black"/>
                </a:solidFill>
                <a:latin typeface="Arial" panose="020B0604020202020204" pitchFamily="34" charset="0"/>
                <a:ea typeface="宋体" panose="02010600030101010101" pitchFamily="2" charset="-122"/>
                <a:cs typeface="Arial" panose="020B0604020202020204" pitchFamily="34" charset="0"/>
              </a:rPr>
              <a:t>13. MDT data collection management: (</a:t>
            </a:r>
            <a:r>
              <a:rPr lang="en-US" altLang="zh-CN" sz="1050" dirty="0">
                <a:solidFill>
                  <a:prstClr val="black"/>
                </a:solidFill>
                <a:highlight>
                  <a:srgbClr val="00FF00"/>
                </a:highlight>
                <a:latin typeface="Arial" panose="020B0604020202020204" pitchFamily="34" charset="0"/>
                <a:ea typeface="宋体" panose="02010600030101010101" pitchFamily="2" charset="-122"/>
                <a:cs typeface="Arial" panose="020B0604020202020204" pitchFamily="34" charset="0"/>
              </a:rPr>
              <a:t>5GMDT_Ph2</a:t>
            </a:r>
            <a:r>
              <a:rPr lang="en-US" altLang="zh-CN" sz="1050" dirty="0">
                <a:solidFill>
                  <a:prstClr val="black"/>
                </a:solidFill>
                <a:latin typeface="Arial" panose="020B0604020202020204" pitchFamily="34" charset="0"/>
                <a:ea typeface="宋体" panose="02010600030101010101" pitchFamily="2" charset="-122"/>
                <a:cs typeface="Arial" panose="020B0604020202020204" pitchFamily="34" charset="0"/>
              </a:rPr>
              <a:t>)</a:t>
            </a:r>
          </a:p>
          <a:p>
            <a:pPr defTabSz="914400" eaLnBrk="0" fontAlgn="base" hangingPunct="0">
              <a:spcBef>
                <a:spcPct val="0"/>
              </a:spcBef>
              <a:spcAft>
                <a:spcPct val="0"/>
              </a:spcAft>
            </a:pP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圆角矩形 5">
            <a:extLst>
              <a:ext uri="{FF2B5EF4-FFF2-40B4-BE49-F238E27FC236}">
                <a16:creationId xmlns:a16="http://schemas.microsoft.com/office/drawing/2014/main" id="{04B7A087-EA12-478A-AF05-DB1F1E2B1625}"/>
              </a:ext>
            </a:extLst>
          </p:cNvPr>
          <p:cNvSpPr/>
          <p:nvPr/>
        </p:nvSpPr>
        <p:spPr bwMode="auto">
          <a:xfrm>
            <a:off x="5883207" y="3402894"/>
            <a:ext cx="1254507" cy="762544"/>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12.QoE data collection management </a:t>
            </a:r>
          </a:p>
          <a:p>
            <a:pPr defTabSz="914400" eaLnBrk="0" fontAlgn="base" hangingPunct="0">
              <a:spcBef>
                <a:spcPct val="0"/>
              </a:spcBef>
              <a:spcAft>
                <a:spcPct val="0"/>
              </a:spcAft>
            </a:pP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050" kern="0" dirty="0" err="1">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eQoE</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p>
        </p:txBody>
      </p:sp>
      <p:sp>
        <p:nvSpPr>
          <p:cNvPr id="27" name="圆角矩形 5">
            <a:extLst>
              <a:ext uri="{FF2B5EF4-FFF2-40B4-BE49-F238E27FC236}">
                <a16:creationId xmlns:a16="http://schemas.microsoft.com/office/drawing/2014/main" id="{85550FF0-B76F-4A9B-92CE-8A0C29548FA8}"/>
              </a:ext>
            </a:extLst>
          </p:cNvPr>
          <p:cNvSpPr/>
          <p:nvPr/>
        </p:nvSpPr>
        <p:spPr bwMode="auto">
          <a:xfrm>
            <a:off x="4413158" y="4914002"/>
            <a:ext cx="1470049" cy="714578"/>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11.</a:t>
            </a:r>
            <a:r>
              <a:rPr lang="en-US" altLang="zh-CN" sz="1050" dirty="0">
                <a:solidFill>
                  <a:prstClr val="black"/>
                </a:solidFill>
                <a:latin typeface="Arial" panose="020B0604020202020204" pitchFamily="34" charset="0"/>
                <a:ea typeface="宋体" panose="02010600030101010101" pitchFamily="2" charset="-122"/>
                <a:cs typeface="Arial" panose="020B0604020202020204" pitchFamily="34" charset="0"/>
              </a:rPr>
              <a:t> Data collection mechanisms (</a:t>
            </a:r>
            <a:r>
              <a:rPr lang="en-US" altLang="zh-CN" sz="1050" dirty="0">
                <a:solidFill>
                  <a:prstClr val="black"/>
                </a:solidFill>
                <a:highlight>
                  <a:srgbClr val="00FFFF"/>
                </a:highlight>
                <a:latin typeface="Arial" panose="020B0604020202020204" pitchFamily="34" charset="0"/>
                <a:ea typeface="宋体" panose="02010600030101010101" pitchFamily="2" charset="-122"/>
                <a:cs typeface="Arial" panose="020B0604020202020204" pitchFamily="34" charset="0"/>
              </a:rPr>
              <a:t>FS_MADCOL_ph2)</a:t>
            </a:r>
          </a:p>
        </p:txBody>
      </p:sp>
      <p:sp>
        <p:nvSpPr>
          <p:cNvPr id="28" name="圆角矩形 5">
            <a:extLst>
              <a:ext uri="{FF2B5EF4-FFF2-40B4-BE49-F238E27FC236}">
                <a16:creationId xmlns:a16="http://schemas.microsoft.com/office/drawing/2014/main" id="{E7598192-740E-438F-AD5B-40D4AE992490}"/>
              </a:ext>
            </a:extLst>
          </p:cNvPr>
          <p:cNvSpPr/>
          <p:nvPr/>
        </p:nvSpPr>
        <p:spPr bwMode="auto">
          <a:xfrm>
            <a:off x="7237827" y="3362029"/>
            <a:ext cx="1711928" cy="718807"/>
          </a:xfrm>
          <a:prstGeom prst="round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14.Network slicing provisioning management (</a:t>
            </a:r>
            <a:r>
              <a:rPr lang="en-US" altLang="zh-CN" sz="1050" kern="0" dirty="0">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NSRULE, </a:t>
            </a:r>
            <a:r>
              <a:rPr lang="en-US" altLang="zh-CN" sz="1050" kern="0" dirty="0" err="1">
                <a:solidFill>
                  <a:prstClr val="black"/>
                </a:solidFill>
                <a:highlight>
                  <a:srgbClr val="00FF00"/>
                </a:highlight>
                <a:latin typeface="Arial" panose="020B0604020202020204" pitchFamily="34" charset="0"/>
                <a:ea typeface="微软雅黑" panose="020B0503020204020204" pitchFamily="34" charset="-122"/>
                <a:cs typeface="Arial" panose="020B0604020202020204" pitchFamily="34" charset="0"/>
              </a:rPr>
              <a:t>eNETSLICE_PRO</a:t>
            </a:r>
            <a:r>
              <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rPr>
              <a:t>)</a:t>
            </a:r>
            <a:endParaRPr lang="zh-CN" altLang="en-US"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Rectangle 47">
            <a:extLst>
              <a:ext uri="{FF2B5EF4-FFF2-40B4-BE49-F238E27FC236}">
                <a16:creationId xmlns:a16="http://schemas.microsoft.com/office/drawing/2014/main" id="{B1A7EB24-4667-4E8D-8E4B-C2CD9E715EF2}"/>
              </a:ext>
            </a:extLst>
          </p:cNvPr>
          <p:cNvSpPr/>
          <p:nvPr/>
        </p:nvSpPr>
        <p:spPr>
          <a:xfrm>
            <a:off x="9268854" y="2268240"/>
            <a:ext cx="1358136" cy="261610"/>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 3. FS_FSEV</a:t>
            </a:r>
          </a:p>
          <a:p>
            <a:pPr defTabSz="914400" eaLnBrk="0" fontAlgn="base" hangingPunct="0">
              <a:spcBef>
                <a:spcPct val="0"/>
              </a:spcBef>
              <a:spcAft>
                <a:spcPct val="0"/>
              </a:spcAft>
            </a:pP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Rectangle 50">
            <a:extLst>
              <a:ext uri="{FF2B5EF4-FFF2-40B4-BE49-F238E27FC236}">
                <a16:creationId xmlns:a16="http://schemas.microsoft.com/office/drawing/2014/main" id="{99A87087-6637-453C-8AEF-7FB10AF57B9B}"/>
              </a:ext>
            </a:extLst>
          </p:cNvPr>
          <p:cNvSpPr/>
          <p:nvPr/>
        </p:nvSpPr>
        <p:spPr>
          <a:xfrm>
            <a:off x="9268854" y="1733812"/>
            <a:ext cx="1358136" cy="297840"/>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2. FS_DCSA</a:t>
            </a: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Rectangle 47">
            <a:extLst>
              <a:ext uri="{FF2B5EF4-FFF2-40B4-BE49-F238E27FC236}">
                <a16:creationId xmlns:a16="http://schemas.microsoft.com/office/drawing/2014/main" id="{3125C415-CA33-49D0-B146-6A7CC94A1DD9}"/>
              </a:ext>
            </a:extLst>
          </p:cNvPr>
          <p:cNvSpPr/>
          <p:nvPr/>
        </p:nvSpPr>
        <p:spPr>
          <a:xfrm>
            <a:off x="9268854" y="2563743"/>
            <a:ext cx="1358284" cy="359047"/>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 4. FS_NETSLICE_</a:t>
            </a:r>
          </a:p>
          <a:p>
            <a:pPr defTabSz="914400" eaLnBrk="0" fontAlgn="base" hangingPunct="0">
              <a:spcBef>
                <a:spcPct val="0"/>
              </a:spcBef>
              <a:spcAft>
                <a:spcPct val="0"/>
              </a:spcAft>
            </a:pPr>
            <a:r>
              <a:rPr lang="en-US" altLang="zh-CN" sz="1050" kern="0" dirty="0">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IDMS</a:t>
            </a: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74" name="Rectangle 47">
            <a:extLst>
              <a:ext uri="{FF2B5EF4-FFF2-40B4-BE49-F238E27FC236}">
                <a16:creationId xmlns:a16="http://schemas.microsoft.com/office/drawing/2014/main" id="{B53ABBEB-B440-4675-8D50-61EC9C42D976}"/>
              </a:ext>
            </a:extLst>
          </p:cNvPr>
          <p:cNvSpPr/>
          <p:nvPr/>
        </p:nvSpPr>
        <p:spPr>
          <a:xfrm>
            <a:off x="9279541" y="2954487"/>
            <a:ext cx="1358136" cy="261610"/>
          </a:xfrm>
          <a:prstGeom prst="rect">
            <a:avLst/>
          </a:prstGeom>
          <a:noFill/>
          <a:ln w="317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zh-CN" sz="1050" kern="0" dirty="0">
                <a:solidFill>
                  <a:prstClr val="black"/>
                </a:solidFill>
                <a:highlight>
                  <a:srgbClr val="C6D254"/>
                </a:highlight>
                <a:latin typeface="Arial" panose="020B0604020202020204" pitchFamily="34" charset="0"/>
                <a:ea typeface="微软雅黑" panose="020B0503020204020204" pitchFamily="34" charset="-122"/>
                <a:cs typeface="Arial" panose="020B0604020202020204" pitchFamily="34" charset="0"/>
              </a:rPr>
              <a:t> 5. FS_DTN</a:t>
            </a:r>
          </a:p>
          <a:p>
            <a:pPr defTabSz="914400" eaLnBrk="0" fontAlgn="base" hangingPunct="0">
              <a:spcBef>
                <a:spcPct val="0"/>
              </a:spcBef>
              <a:spcAft>
                <a:spcPct val="0"/>
              </a:spcAft>
            </a:pPr>
            <a:endParaRPr lang="en-US" altLang="zh-CN" sz="105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a:extLst>
              <a:ext uri="{FF2B5EF4-FFF2-40B4-BE49-F238E27FC236}">
                <a16:creationId xmlns:a16="http://schemas.microsoft.com/office/drawing/2014/main" id="{2C0BFF7E-3D17-493B-A953-7E49FFE870FB}"/>
              </a:ext>
            </a:extLst>
          </p:cNvPr>
          <p:cNvSpPr txBox="1"/>
          <p:nvPr/>
        </p:nvSpPr>
        <p:spPr>
          <a:xfrm rot="20410258">
            <a:off x="1807162" y="2248141"/>
            <a:ext cx="6019597" cy="369332"/>
          </a:xfrm>
          <a:prstGeom prst="rect">
            <a:avLst/>
          </a:prstGeom>
          <a:noFill/>
        </p:spPr>
        <p:txBody>
          <a:bodyPr wrap="none" rtlCol="0">
            <a:spAutoFit/>
          </a:bodyPr>
          <a:lstStyle/>
          <a:p>
            <a:r>
              <a:rPr lang="en-US" altLang="zh-CN" sz="1800" dirty="0">
                <a:highlight>
                  <a:srgbClr val="FFFF00"/>
                </a:highlight>
              </a:rPr>
              <a:t>Will be updated according to the concrete WI/SI progress</a:t>
            </a:r>
            <a:endParaRPr lang="zh-CN" altLang="en-US" sz="1800" dirty="0">
              <a:highlight>
                <a:srgbClr val="FFFF00"/>
              </a:highlight>
            </a:endParaRPr>
          </a:p>
        </p:txBody>
      </p:sp>
    </p:spTree>
    <p:extLst>
      <p:ext uri="{BB962C8B-B14F-4D97-AF65-F5344CB8AC3E}">
        <p14:creationId xmlns:p14="http://schemas.microsoft.com/office/powerpoint/2010/main" val="243657682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212254</TotalTime>
  <Words>2726</Words>
  <Application>Microsoft Office PowerPoint</Application>
  <PresentationFormat>Widescreen</PresentationFormat>
  <Paragraphs>443</Paragraphs>
  <Slides>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宋体</vt:lpstr>
      <vt:lpstr>微软雅黑</vt:lpstr>
      <vt:lpstr>微软雅黑</vt:lpstr>
      <vt:lpstr>Arial</vt:lpstr>
      <vt:lpstr>Calibri</vt:lpstr>
      <vt:lpstr>Times New Roman</vt:lpstr>
      <vt:lpstr>Wingdings</vt:lpstr>
      <vt:lpstr>Office Theme</vt:lpstr>
      <vt:lpstr>    Rel-18 Management Features  SA5#147, Athens, Greece, 27th February - 3rd March 2023  </vt:lpstr>
      <vt:lpstr>Objectives of this contribution</vt:lpstr>
      <vt:lpstr>Existing Rel-18 WI and WI proposals in SA5#146Bis-e</vt:lpstr>
      <vt:lpstr>Issue raised in SA5#146bis-e (NRM/PM)</vt:lpstr>
      <vt:lpstr>Issue raised in SA5#146bis-e (NRM/PM)-Potential solutions</vt:lpstr>
      <vt:lpstr>Collected offline comments from rapporteurs</vt:lpstr>
      <vt:lpstr>Thank you!</vt:lpstr>
      <vt:lpstr>Overview of Rel-18 SA5 OAM ongoing WIs/SIs(ref:S5-231006)</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Huawei</cp:lastModifiedBy>
  <cp:revision>5269</cp:revision>
  <dcterms:created xsi:type="dcterms:W3CDTF">2008-08-30T09:32:10Z</dcterms:created>
  <dcterms:modified xsi:type="dcterms:W3CDTF">2023-02-17T11:42:56Z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(3)BS9/nxXeebENOQkG6pKf44tyApqY60Q2iNU2MvHFC0kphvKb8czvXDcM1j3ba80JjcDLEJ/s
KLg6gbJfCiFnWQvQIoBUaX7d6OpqHRIVNQge9VDnkdoU4iK96nKs0SQcTZTinXSkpCOR/4UI
9TrTBbvuW8KuBw3Y/dHPnZwDrewYujGllJAGLtmLGojCCdkJtJg4gsRbpVdjoW629PEB/6jM
bt6lVc1I13BRsxQy7K</vt:lpwstr>
  </property>
  <property fmtid="{D5CDD505-2E9C-101B-9397-08002B2CF9AE}" pid="3" name="_2015_ms_pID_7253431">
    <vt:lpwstr>eeSnok/fnPVAomu9kTP6USmQyefmNgkeNdT7cPB/Er4uFJsVQprjOv
FuDhgnXXv/IqjXC5YuPDrjE9DwujEJ/oe774TULDN5yTsrGwtSR97lGeiwWGE7ueTNmgh9dK
263Wx7kyAL+z5ZOLANC1aJ9+7wQHuKfPPyB2GLbK6mQyaKGCgjbj5YaU8CmDSe/goHY8ho1r
BUk0W+prRlpzDQqtOdMhwSuXyl4+fB5XvJAu</vt:lpwstr>
  </property>
  <property fmtid="{D5CDD505-2E9C-101B-9397-08002B2CF9AE}" pid="4" name="_2015_ms_pID_7253432">
    <vt:lpwstr>5w==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1676289866</vt:lpwstr>
  </property>
</Properties>
</file>